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1" r:id="rId2"/>
    <p:sldMasterId id="2147484170" r:id="rId3"/>
  </p:sldMasterIdLst>
  <p:notesMasterIdLst>
    <p:notesMasterId r:id="rId61"/>
  </p:notesMasterIdLst>
  <p:sldIdLst>
    <p:sldId id="256" r:id="rId4"/>
    <p:sldId id="318" r:id="rId5"/>
    <p:sldId id="319" r:id="rId6"/>
    <p:sldId id="320" r:id="rId7"/>
    <p:sldId id="321" r:id="rId8"/>
    <p:sldId id="281" r:id="rId9"/>
    <p:sldId id="284" r:id="rId10"/>
    <p:sldId id="334" r:id="rId11"/>
    <p:sldId id="285" r:id="rId12"/>
    <p:sldId id="286" r:id="rId13"/>
    <p:sldId id="287" r:id="rId14"/>
    <p:sldId id="257" r:id="rId15"/>
    <p:sldId id="258" r:id="rId16"/>
    <p:sldId id="280" r:id="rId17"/>
    <p:sldId id="322" r:id="rId18"/>
    <p:sldId id="260" r:id="rId19"/>
    <p:sldId id="263" r:id="rId20"/>
    <p:sldId id="277" r:id="rId21"/>
    <p:sldId id="303" r:id="rId22"/>
    <p:sldId id="311" r:id="rId23"/>
    <p:sldId id="264" r:id="rId24"/>
    <p:sldId id="266" r:id="rId25"/>
    <p:sldId id="324" r:id="rId26"/>
    <p:sldId id="267" r:id="rId27"/>
    <p:sldId id="302" r:id="rId28"/>
    <p:sldId id="288" r:id="rId29"/>
    <p:sldId id="268" r:id="rId30"/>
    <p:sldId id="329" r:id="rId31"/>
    <p:sldId id="269" r:id="rId32"/>
    <p:sldId id="312" r:id="rId33"/>
    <p:sldId id="323" r:id="rId34"/>
    <p:sldId id="333" r:id="rId35"/>
    <p:sldId id="304" r:id="rId36"/>
    <p:sldId id="326" r:id="rId37"/>
    <p:sldId id="327" r:id="rId38"/>
    <p:sldId id="328" r:id="rId39"/>
    <p:sldId id="314" r:id="rId40"/>
    <p:sldId id="315" r:id="rId41"/>
    <p:sldId id="305" r:id="rId42"/>
    <p:sldId id="293" r:id="rId43"/>
    <p:sldId id="272" r:id="rId44"/>
    <p:sldId id="330" r:id="rId45"/>
    <p:sldId id="274" r:id="rId46"/>
    <p:sldId id="275" r:id="rId47"/>
    <p:sldId id="276" r:id="rId48"/>
    <p:sldId id="332" r:id="rId49"/>
    <p:sldId id="273" r:id="rId50"/>
    <p:sldId id="331" r:id="rId51"/>
    <p:sldId id="310" r:id="rId52"/>
    <p:sldId id="294" r:id="rId53"/>
    <p:sldId id="295" r:id="rId54"/>
    <p:sldId id="296" r:id="rId55"/>
    <p:sldId id="297" r:id="rId56"/>
    <p:sldId id="298" r:id="rId57"/>
    <p:sldId id="299" r:id="rId58"/>
    <p:sldId id="300" r:id="rId59"/>
    <p:sldId id="317"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8000"/>
    <a:srgbClr val="C0C0C0"/>
    <a:srgbClr val="00CC66"/>
    <a:srgbClr val="00FFCC"/>
    <a:srgbClr val="CCCC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57" autoAdjust="0"/>
    <p:restoredTop sz="91139" autoAdjust="0"/>
  </p:normalViewPr>
  <p:slideViewPr>
    <p:cSldViewPr>
      <p:cViewPr varScale="1">
        <p:scale>
          <a:sx n="93" d="100"/>
          <a:sy n="93" d="100"/>
        </p:scale>
        <p:origin x="5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921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218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87FF9A0-80ED-450D-A944-0A0D9E3BA5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D00A383-5D34-41A0-B6E3-C1E24C85E7CA}" type="slidenum">
              <a:rPr lang="en-US" smtClean="0"/>
              <a:pPr/>
              <a:t>1</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684213" y="542925"/>
            <a:ext cx="7531100" cy="3190875"/>
            <a:chOff x="431" y="342"/>
            <a:chExt cx="4744" cy="2010"/>
          </a:xfrm>
        </p:grpSpPr>
        <p:grpSp>
          <p:nvGrpSpPr>
            <p:cNvPr id="5" name="Group 8"/>
            <p:cNvGrpSpPr>
              <a:grpSpLocks/>
            </p:cNvGrpSpPr>
            <p:nvPr/>
          </p:nvGrpSpPr>
          <p:grpSpPr bwMode="auto">
            <a:xfrm>
              <a:off x="431" y="2169"/>
              <a:ext cx="4744" cy="183"/>
              <a:chOff x="431" y="2169"/>
              <a:chExt cx="4744" cy="183"/>
            </a:xfrm>
          </p:grpSpPr>
          <p:sp>
            <p:nvSpPr>
              <p:cNvPr id="10" name="Rectangle 9"/>
              <p:cNvSpPr>
                <a:spLocks noChangeArrowheads="1"/>
              </p:cNvSpPr>
              <p:nvPr/>
            </p:nvSpPr>
            <p:spPr bwMode="ltGray">
              <a:xfrm>
                <a:off x="431" y="2258"/>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11" name="Rectangle 10"/>
              <p:cNvSpPr>
                <a:spLocks noChangeArrowheads="1"/>
              </p:cNvSpPr>
              <p:nvPr/>
            </p:nvSpPr>
            <p:spPr bwMode="ltGray">
              <a:xfrm>
                <a:off x="1151" y="2258"/>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12" name="Rectangle 11"/>
              <p:cNvSpPr>
                <a:spLocks noChangeArrowheads="1"/>
              </p:cNvSpPr>
              <p:nvPr/>
            </p:nvSpPr>
            <p:spPr bwMode="ltGray">
              <a:xfrm>
                <a:off x="1871" y="2258"/>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13" name="Rectangle 12"/>
              <p:cNvSpPr>
                <a:spLocks noChangeArrowheads="1"/>
              </p:cNvSpPr>
              <p:nvPr/>
            </p:nvSpPr>
            <p:spPr bwMode="ltGray">
              <a:xfrm>
                <a:off x="2591" y="2258"/>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14" name="Rectangle 13"/>
              <p:cNvSpPr>
                <a:spLocks noChangeArrowheads="1"/>
              </p:cNvSpPr>
              <p:nvPr/>
            </p:nvSpPr>
            <p:spPr bwMode="ltGray">
              <a:xfrm>
                <a:off x="3311" y="2258"/>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15" name="Rectangle 14"/>
              <p:cNvSpPr>
                <a:spLocks noChangeArrowheads="1"/>
              </p:cNvSpPr>
              <p:nvPr/>
            </p:nvSpPr>
            <p:spPr bwMode="ltGray">
              <a:xfrm>
                <a:off x="4031" y="2258"/>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16" name="Rectangle 15"/>
              <p:cNvSpPr>
                <a:spLocks noChangeArrowheads="1"/>
              </p:cNvSpPr>
              <p:nvPr/>
            </p:nvSpPr>
            <p:spPr bwMode="ltGray">
              <a:xfrm>
                <a:off x="4751" y="2258"/>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grpSp>
            <p:nvGrpSpPr>
              <p:cNvPr id="17" name="Group 16"/>
              <p:cNvGrpSpPr>
                <a:grpSpLocks/>
              </p:cNvGrpSpPr>
              <p:nvPr/>
            </p:nvGrpSpPr>
            <p:grpSpPr bwMode="auto">
              <a:xfrm>
                <a:off x="912" y="2185"/>
                <a:ext cx="179" cy="167"/>
                <a:chOff x="912" y="2185"/>
                <a:chExt cx="179" cy="167"/>
              </a:xfrm>
            </p:grpSpPr>
            <p:sp>
              <p:nvSpPr>
                <p:cNvPr id="36" name="Freeform 17"/>
                <p:cNvSpPr>
                  <a:spLocks/>
                </p:cNvSpPr>
                <p:nvPr/>
              </p:nvSpPr>
              <p:spPr bwMode="ltGray">
                <a:xfrm>
                  <a:off x="971" y="2185"/>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37" name="Freeform 18"/>
                <p:cNvSpPr>
                  <a:spLocks/>
                </p:cNvSpPr>
                <p:nvPr/>
              </p:nvSpPr>
              <p:spPr bwMode="ltGray">
                <a:xfrm>
                  <a:off x="1014" y="2266"/>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38" name="Freeform 19"/>
                <p:cNvSpPr>
                  <a:spLocks/>
                </p:cNvSpPr>
                <p:nvPr/>
              </p:nvSpPr>
              <p:spPr bwMode="ltGray">
                <a:xfrm>
                  <a:off x="912" y="2268"/>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grpSp>
          <p:grpSp>
            <p:nvGrpSpPr>
              <p:cNvPr id="18" name="Group 20"/>
              <p:cNvGrpSpPr>
                <a:grpSpLocks/>
              </p:cNvGrpSpPr>
              <p:nvPr/>
            </p:nvGrpSpPr>
            <p:grpSpPr bwMode="auto">
              <a:xfrm>
                <a:off x="1632" y="2177"/>
                <a:ext cx="179" cy="167"/>
                <a:chOff x="1632" y="2177"/>
                <a:chExt cx="179" cy="167"/>
              </a:xfrm>
            </p:grpSpPr>
            <p:sp>
              <p:nvSpPr>
                <p:cNvPr id="33" name="Freeform 21"/>
                <p:cNvSpPr>
                  <a:spLocks/>
                </p:cNvSpPr>
                <p:nvPr/>
              </p:nvSpPr>
              <p:spPr bwMode="ltGray">
                <a:xfrm>
                  <a:off x="1691" y="217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34" name="Freeform 22"/>
                <p:cNvSpPr>
                  <a:spLocks/>
                </p:cNvSpPr>
                <p:nvPr/>
              </p:nvSpPr>
              <p:spPr bwMode="ltGray">
                <a:xfrm>
                  <a:off x="1734" y="225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35" name="Freeform 23"/>
                <p:cNvSpPr>
                  <a:spLocks/>
                </p:cNvSpPr>
                <p:nvPr/>
              </p:nvSpPr>
              <p:spPr bwMode="ltGray">
                <a:xfrm>
                  <a:off x="1632" y="226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grpSp>
          <p:grpSp>
            <p:nvGrpSpPr>
              <p:cNvPr id="19" name="Group 24"/>
              <p:cNvGrpSpPr>
                <a:grpSpLocks/>
              </p:cNvGrpSpPr>
              <p:nvPr/>
            </p:nvGrpSpPr>
            <p:grpSpPr bwMode="auto">
              <a:xfrm>
                <a:off x="2368" y="2185"/>
                <a:ext cx="179" cy="167"/>
                <a:chOff x="2368" y="2185"/>
                <a:chExt cx="179" cy="167"/>
              </a:xfrm>
            </p:grpSpPr>
            <p:sp>
              <p:nvSpPr>
                <p:cNvPr id="30" name="Freeform 25"/>
                <p:cNvSpPr>
                  <a:spLocks/>
                </p:cNvSpPr>
                <p:nvPr/>
              </p:nvSpPr>
              <p:spPr bwMode="ltGray">
                <a:xfrm>
                  <a:off x="2427" y="2185"/>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31" name="Freeform 26"/>
                <p:cNvSpPr>
                  <a:spLocks/>
                </p:cNvSpPr>
                <p:nvPr/>
              </p:nvSpPr>
              <p:spPr bwMode="ltGray">
                <a:xfrm>
                  <a:off x="2470" y="2266"/>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32" name="Freeform 27"/>
                <p:cNvSpPr>
                  <a:spLocks/>
                </p:cNvSpPr>
                <p:nvPr/>
              </p:nvSpPr>
              <p:spPr bwMode="ltGray">
                <a:xfrm>
                  <a:off x="2368" y="2268"/>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grpSp>
          <p:grpSp>
            <p:nvGrpSpPr>
              <p:cNvPr id="20" name="Group 28"/>
              <p:cNvGrpSpPr>
                <a:grpSpLocks/>
              </p:cNvGrpSpPr>
              <p:nvPr/>
            </p:nvGrpSpPr>
            <p:grpSpPr bwMode="auto">
              <a:xfrm>
                <a:off x="3072" y="2169"/>
                <a:ext cx="179" cy="167"/>
                <a:chOff x="3072" y="2169"/>
                <a:chExt cx="179" cy="167"/>
              </a:xfrm>
            </p:grpSpPr>
            <p:sp>
              <p:nvSpPr>
                <p:cNvPr id="27" name="Freeform 29"/>
                <p:cNvSpPr>
                  <a:spLocks/>
                </p:cNvSpPr>
                <p:nvPr/>
              </p:nvSpPr>
              <p:spPr bwMode="ltGray">
                <a:xfrm>
                  <a:off x="3131" y="216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8" name="Freeform 30"/>
                <p:cNvSpPr>
                  <a:spLocks/>
                </p:cNvSpPr>
                <p:nvPr/>
              </p:nvSpPr>
              <p:spPr bwMode="ltGray">
                <a:xfrm>
                  <a:off x="3174" y="225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9" name="Freeform 31"/>
                <p:cNvSpPr>
                  <a:spLocks/>
                </p:cNvSpPr>
                <p:nvPr/>
              </p:nvSpPr>
              <p:spPr bwMode="ltGray">
                <a:xfrm>
                  <a:off x="3072" y="225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grpSp>
          <p:sp>
            <p:nvSpPr>
              <p:cNvPr id="21" name="Freeform 32"/>
              <p:cNvSpPr>
                <a:spLocks/>
              </p:cNvSpPr>
              <p:nvPr/>
            </p:nvSpPr>
            <p:spPr bwMode="ltGray">
              <a:xfrm>
                <a:off x="3851" y="216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2" name="Freeform 33"/>
              <p:cNvSpPr>
                <a:spLocks/>
              </p:cNvSpPr>
              <p:nvPr/>
            </p:nvSpPr>
            <p:spPr bwMode="ltGray">
              <a:xfrm>
                <a:off x="3894" y="225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 name="Freeform 34"/>
              <p:cNvSpPr>
                <a:spLocks/>
              </p:cNvSpPr>
              <p:nvPr/>
            </p:nvSpPr>
            <p:spPr bwMode="ltGray">
              <a:xfrm>
                <a:off x="3792" y="225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4" name="Freeform 35"/>
              <p:cNvSpPr>
                <a:spLocks/>
              </p:cNvSpPr>
              <p:nvPr/>
            </p:nvSpPr>
            <p:spPr bwMode="ltGray">
              <a:xfrm>
                <a:off x="4579" y="216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5" name="Freeform 36"/>
              <p:cNvSpPr>
                <a:spLocks/>
              </p:cNvSpPr>
              <p:nvPr/>
            </p:nvSpPr>
            <p:spPr bwMode="ltGray">
              <a:xfrm>
                <a:off x="4622" y="225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6" name="Freeform 37"/>
              <p:cNvSpPr>
                <a:spLocks/>
              </p:cNvSpPr>
              <p:nvPr/>
            </p:nvSpPr>
            <p:spPr bwMode="ltGray">
              <a:xfrm>
                <a:off x="4520" y="225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grpSp>
        <p:grpSp>
          <p:nvGrpSpPr>
            <p:cNvPr id="6" name="Group 38"/>
            <p:cNvGrpSpPr>
              <a:grpSpLocks/>
            </p:cNvGrpSpPr>
            <p:nvPr/>
          </p:nvGrpSpPr>
          <p:grpSpPr bwMode="auto">
            <a:xfrm>
              <a:off x="2314" y="342"/>
              <a:ext cx="1133" cy="859"/>
              <a:chOff x="2314" y="342"/>
              <a:chExt cx="1133" cy="859"/>
            </a:xfrm>
          </p:grpSpPr>
          <p:sp>
            <p:nvSpPr>
              <p:cNvPr id="7" name="Freeform 6"/>
              <p:cNvSpPr>
                <a:spLocks/>
              </p:cNvSpPr>
              <p:nvPr/>
            </p:nvSpPr>
            <p:spPr bwMode="gray">
              <a:xfrm>
                <a:off x="2667" y="342"/>
                <a:ext cx="427" cy="565"/>
              </a:xfrm>
              <a:custGeom>
                <a:avLst/>
                <a:gdLst/>
                <a:ahLst/>
                <a:cxnLst>
                  <a:cxn ang="0">
                    <a:pos x="213" y="564"/>
                  </a:cxn>
                  <a:cxn ang="0">
                    <a:pos x="147" y="531"/>
                  </a:cxn>
                  <a:cxn ang="0">
                    <a:pos x="93" y="486"/>
                  </a:cxn>
                  <a:cxn ang="0">
                    <a:pos x="57" y="444"/>
                  </a:cxn>
                  <a:cxn ang="0">
                    <a:pos x="27" y="396"/>
                  </a:cxn>
                  <a:cxn ang="0">
                    <a:pos x="15" y="363"/>
                  </a:cxn>
                  <a:cxn ang="0">
                    <a:pos x="3" y="333"/>
                  </a:cxn>
                  <a:cxn ang="0">
                    <a:pos x="0" y="288"/>
                  </a:cxn>
                  <a:cxn ang="0">
                    <a:pos x="0" y="252"/>
                  </a:cxn>
                  <a:cxn ang="0">
                    <a:pos x="9" y="216"/>
                  </a:cxn>
                  <a:cxn ang="0">
                    <a:pos x="24" y="177"/>
                  </a:cxn>
                  <a:cxn ang="0">
                    <a:pos x="48" y="129"/>
                  </a:cxn>
                  <a:cxn ang="0">
                    <a:pos x="48" y="132"/>
                  </a:cxn>
                  <a:cxn ang="0">
                    <a:pos x="78" y="96"/>
                  </a:cxn>
                  <a:cxn ang="0">
                    <a:pos x="114" y="60"/>
                  </a:cxn>
                  <a:cxn ang="0">
                    <a:pos x="165" y="24"/>
                  </a:cxn>
                  <a:cxn ang="0">
                    <a:pos x="165" y="27"/>
                  </a:cxn>
                  <a:cxn ang="0">
                    <a:pos x="213" y="0"/>
                  </a:cxn>
                  <a:cxn ang="0">
                    <a:pos x="249" y="18"/>
                  </a:cxn>
                  <a:cxn ang="0">
                    <a:pos x="282" y="39"/>
                  </a:cxn>
                  <a:cxn ang="0">
                    <a:pos x="315" y="63"/>
                  </a:cxn>
                  <a:cxn ang="0">
                    <a:pos x="312" y="63"/>
                  </a:cxn>
                  <a:cxn ang="0">
                    <a:pos x="342" y="90"/>
                  </a:cxn>
                  <a:cxn ang="0">
                    <a:pos x="369" y="123"/>
                  </a:cxn>
                  <a:cxn ang="0">
                    <a:pos x="390" y="153"/>
                  </a:cxn>
                  <a:cxn ang="0">
                    <a:pos x="408" y="189"/>
                  </a:cxn>
                  <a:cxn ang="0">
                    <a:pos x="420" y="222"/>
                  </a:cxn>
                  <a:cxn ang="0">
                    <a:pos x="420" y="225"/>
                  </a:cxn>
                  <a:cxn ang="0">
                    <a:pos x="426" y="264"/>
                  </a:cxn>
                  <a:cxn ang="0">
                    <a:pos x="426" y="306"/>
                  </a:cxn>
                  <a:cxn ang="0">
                    <a:pos x="417" y="348"/>
                  </a:cxn>
                  <a:cxn ang="0">
                    <a:pos x="402" y="393"/>
                  </a:cxn>
                  <a:cxn ang="0">
                    <a:pos x="378" y="432"/>
                  </a:cxn>
                  <a:cxn ang="0">
                    <a:pos x="354" y="465"/>
                  </a:cxn>
                  <a:cxn ang="0">
                    <a:pos x="324" y="492"/>
                  </a:cxn>
                  <a:cxn ang="0">
                    <a:pos x="297" y="516"/>
                  </a:cxn>
                  <a:cxn ang="0">
                    <a:pos x="255" y="543"/>
                  </a:cxn>
                  <a:cxn ang="0">
                    <a:pos x="237" y="552"/>
                  </a:cxn>
                  <a:cxn ang="0">
                    <a:pos x="213" y="564"/>
                  </a:cxn>
                </a:cxnLst>
                <a:rect l="0" t="0" r="r" b="b"/>
                <a:pathLst>
                  <a:path w="427" h="565">
                    <a:moveTo>
                      <a:pt x="213" y="564"/>
                    </a:moveTo>
                    <a:lnTo>
                      <a:pt x="147" y="531"/>
                    </a:lnTo>
                    <a:lnTo>
                      <a:pt x="93" y="486"/>
                    </a:lnTo>
                    <a:lnTo>
                      <a:pt x="57" y="444"/>
                    </a:lnTo>
                    <a:lnTo>
                      <a:pt x="27" y="396"/>
                    </a:lnTo>
                    <a:lnTo>
                      <a:pt x="15" y="363"/>
                    </a:lnTo>
                    <a:lnTo>
                      <a:pt x="3" y="333"/>
                    </a:lnTo>
                    <a:lnTo>
                      <a:pt x="0" y="288"/>
                    </a:lnTo>
                    <a:lnTo>
                      <a:pt x="0" y="252"/>
                    </a:lnTo>
                    <a:lnTo>
                      <a:pt x="9" y="216"/>
                    </a:lnTo>
                    <a:lnTo>
                      <a:pt x="24" y="177"/>
                    </a:lnTo>
                    <a:lnTo>
                      <a:pt x="48" y="129"/>
                    </a:lnTo>
                    <a:lnTo>
                      <a:pt x="48" y="132"/>
                    </a:lnTo>
                    <a:lnTo>
                      <a:pt x="78" y="96"/>
                    </a:lnTo>
                    <a:lnTo>
                      <a:pt x="114" y="60"/>
                    </a:lnTo>
                    <a:lnTo>
                      <a:pt x="165" y="24"/>
                    </a:lnTo>
                    <a:lnTo>
                      <a:pt x="165" y="27"/>
                    </a:lnTo>
                    <a:lnTo>
                      <a:pt x="213" y="0"/>
                    </a:lnTo>
                    <a:lnTo>
                      <a:pt x="249" y="18"/>
                    </a:lnTo>
                    <a:lnTo>
                      <a:pt x="282" y="39"/>
                    </a:lnTo>
                    <a:lnTo>
                      <a:pt x="315" y="63"/>
                    </a:lnTo>
                    <a:lnTo>
                      <a:pt x="312" y="63"/>
                    </a:lnTo>
                    <a:lnTo>
                      <a:pt x="342" y="90"/>
                    </a:lnTo>
                    <a:lnTo>
                      <a:pt x="369" y="123"/>
                    </a:lnTo>
                    <a:lnTo>
                      <a:pt x="390" y="153"/>
                    </a:lnTo>
                    <a:lnTo>
                      <a:pt x="408" y="189"/>
                    </a:lnTo>
                    <a:lnTo>
                      <a:pt x="420" y="222"/>
                    </a:lnTo>
                    <a:lnTo>
                      <a:pt x="420" y="225"/>
                    </a:lnTo>
                    <a:lnTo>
                      <a:pt x="426" y="264"/>
                    </a:lnTo>
                    <a:lnTo>
                      <a:pt x="426" y="306"/>
                    </a:lnTo>
                    <a:lnTo>
                      <a:pt x="417" y="348"/>
                    </a:lnTo>
                    <a:lnTo>
                      <a:pt x="402" y="393"/>
                    </a:lnTo>
                    <a:lnTo>
                      <a:pt x="378" y="432"/>
                    </a:lnTo>
                    <a:lnTo>
                      <a:pt x="354" y="465"/>
                    </a:lnTo>
                    <a:lnTo>
                      <a:pt x="324" y="492"/>
                    </a:lnTo>
                    <a:lnTo>
                      <a:pt x="297" y="516"/>
                    </a:lnTo>
                    <a:lnTo>
                      <a:pt x="255" y="543"/>
                    </a:lnTo>
                    <a:lnTo>
                      <a:pt x="237" y="552"/>
                    </a:lnTo>
                    <a:lnTo>
                      <a:pt x="213" y="564"/>
                    </a:lnTo>
                  </a:path>
                </a:pathLst>
              </a:custGeom>
              <a:gradFill rotWithShape="0">
                <a:gsLst>
                  <a:gs pos="0">
                    <a:schemeClr val="accent1"/>
                  </a:gs>
                  <a:gs pos="100000">
                    <a:schemeClr val="bg1"/>
                  </a:gs>
                </a:gsLst>
                <a:path path="rect">
                  <a:fillToRect l="50000" t="50000" r="50000" b="50000"/>
                </a:path>
              </a:gradFill>
              <a:ln w="9525" cap="rnd">
                <a:noFill/>
                <a:round/>
                <a:headEnd/>
                <a:tailEnd/>
              </a:ln>
              <a:effectLst>
                <a:outerShdw dist="13470" dir="2700000" algn="ctr" rotWithShape="0">
                  <a:schemeClr val="bg2">
                    <a:alpha val="50000"/>
                  </a:schemeClr>
                </a:outerShdw>
              </a:effectLst>
            </p:spPr>
            <p:txBody>
              <a:bodyPr/>
              <a:lstStyle/>
              <a:p>
                <a:pPr>
                  <a:defRPr/>
                </a:pPr>
                <a:endParaRPr lang="en-US"/>
              </a:p>
            </p:txBody>
          </p:sp>
          <p:sp>
            <p:nvSpPr>
              <p:cNvPr id="8" name="Freeform 7"/>
              <p:cNvSpPr>
                <a:spLocks/>
              </p:cNvSpPr>
              <p:nvPr/>
            </p:nvSpPr>
            <p:spPr bwMode="gray">
              <a:xfrm>
                <a:off x="2976" y="864"/>
                <a:ext cx="471" cy="337"/>
              </a:xfrm>
              <a:custGeom>
                <a:avLst/>
                <a:gdLst/>
                <a:ahLst/>
                <a:cxnLst>
                  <a:cxn ang="0">
                    <a:pos x="16" y="301"/>
                  </a:cxn>
                  <a:cxn ang="0">
                    <a:pos x="83" y="324"/>
                  </a:cxn>
                  <a:cxn ang="0">
                    <a:pos x="152" y="335"/>
                  </a:cxn>
                  <a:cxn ang="0">
                    <a:pos x="207" y="336"/>
                  </a:cxn>
                  <a:cxn ang="0">
                    <a:pos x="263" y="330"/>
                  </a:cxn>
                  <a:cxn ang="0">
                    <a:pos x="297" y="322"/>
                  </a:cxn>
                  <a:cxn ang="0">
                    <a:pos x="328" y="314"/>
                  </a:cxn>
                  <a:cxn ang="0">
                    <a:pos x="364" y="295"/>
                  </a:cxn>
                  <a:cxn ang="0">
                    <a:pos x="392" y="278"/>
                  </a:cxn>
                  <a:cxn ang="0">
                    <a:pos x="415" y="255"/>
                  </a:cxn>
                  <a:cxn ang="0">
                    <a:pos x="436" y="228"/>
                  </a:cxn>
                  <a:cxn ang="0">
                    <a:pos x="458" y="191"/>
                  </a:cxn>
                  <a:cxn ang="0">
                    <a:pos x="455" y="192"/>
                  </a:cxn>
                  <a:cxn ang="0">
                    <a:pos x="464" y="158"/>
                  </a:cxn>
                  <a:cxn ang="0">
                    <a:pos x="470" y="119"/>
                  </a:cxn>
                  <a:cxn ang="0">
                    <a:pos x="466" y="72"/>
                  </a:cxn>
                  <a:cxn ang="0">
                    <a:pos x="463" y="74"/>
                  </a:cxn>
                  <a:cxn ang="0">
                    <a:pos x="454" y="33"/>
                  </a:cxn>
                  <a:cxn ang="0">
                    <a:pos x="418" y="20"/>
                  </a:cxn>
                  <a:cxn ang="0">
                    <a:pos x="380" y="10"/>
                  </a:cxn>
                  <a:cxn ang="0">
                    <a:pos x="341" y="3"/>
                  </a:cxn>
                  <a:cxn ang="0">
                    <a:pos x="343" y="4"/>
                  </a:cxn>
                  <a:cxn ang="0">
                    <a:pos x="303" y="0"/>
                  </a:cxn>
                  <a:cxn ang="0">
                    <a:pos x="260" y="0"/>
                  </a:cxn>
                  <a:cxn ang="0">
                    <a:pos x="224" y="1"/>
                  </a:cxn>
                  <a:cxn ang="0">
                    <a:pos x="185" y="8"/>
                  </a:cxn>
                  <a:cxn ang="0">
                    <a:pos x="151" y="16"/>
                  </a:cxn>
                  <a:cxn ang="0">
                    <a:pos x="149" y="18"/>
                  </a:cxn>
                  <a:cxn ang="0">
                    <a:pos x="115" y="33"/>
                  </a:cxn>
                  <a:cxn ang="0">
                    <a:pos x="82" y="53"/>
                  </a:cxn>
                  <a:cxn ang="0">
                    <a:pos x="55" y="78"/>
                  </a:cxn>
                  <a:cxn ang="0">
                    <a:pos x="30" y="108"/>
                  </a:cxn>
                  <a:cxn ang="0">
                    <a:pos x="15" y="141"/>
                  </a:cxn>
                  <a:cxn ang="0">
                    <a:pos x="4" y="171"/>
                  </a:cxn>
                  <a:cxn ang="0">
                    <a:pos x="2" y="202"/>
                  </a:cxn>
                  <a:cxn ang="0">
                    <a:pos x="0" y="229"/>
                  </a:cxn>
                  <a:cxn ang="0">
                    <a:pos x="6" y="267"/>
                  </a:cxn>
                  <a:cxn ang="0">
                    <a:pos x="10" y="281"/>
                  </a:cxn>
                  <a:cxn ang="0">
                    <a:pos x="16" y="301"/>
                  </a:cxn>
                </a:cxnLst>
                <a:rect l="0" t="0" r="r" b="b"/>
                <a:pathLst>
                  <a:path w="471" h="337">
                    <a:moveTo>
                      <a:pt x="16" y="301"/>
                    </a:moveTo>
                    <a:lnTo>
                      <a:pt x="83" y="324"/>
                    </a:lnTo>
                    <a:lnTo>
                      <a:pt x="152" y="335"/>
                    </a:lnTo>
                    <a:lnTo>
                      <a:pt x="207" y="336"/>
                    </a:lnTo>
                    <a:lnTo>
                      <a:pt x="263" y="330"/>
                    </a:lnTo>
                    <a:lnTo>
                      <a:pt x="297" y="322"/>
                    </a:lnTo>
                    <a:lnTo>
                      <a:pt x="328" y="314"/>
                    </a:lnTo>
                    <a:lnTo>
                      <a:pt x="364" y="295"/>
                    </a:lnTo>
                    <a:lnTo>
                      <a:pt x="392" y="278"/>
                    </a:lnTo>
                    <a:lnTo>
                      <a:pt x="415" y="255"/>
                    </a:lnTo>
                    <a:lnTo>
                      <a:pt x="436" y="228"/>
                    </a:lnTo>
                    <a:lnTo>
                      <a:pt x="458" y="191"/>
                    </a:lnTo>
                    <a:lnTo>
                      <a:pt x="455" y="192"/>
                    </a:lnTo>
                    <a:lnTo>
                      <a:pt x="464" y="158"/>
                    </a:lnTo>
                    <a:lnTo>
                      <a:pt x="470" y="119"/>
                    </a:lnTo>
                    <a:lnTo>
                      <a:pt x="466" y="72"/>
                    </a:lnTo>
                    <a:lnTo>
                      <a:pt x="463" y="74"/>
                    </a:lnTo>
                    <a:lnTo>
                      <a:pt x="454" y="33"/>
                    </a:lnTo>
                    <a:lnTo>
                      <a:pt x="418" y="20"/>
                    </a:lnTo>
                    <a:lnTo>
                      <a:pt x="380" y="10"/>
                    </a:lnTo>
                    <a:lnTo>
                      <a:pt x="341" y="3"/>
                    </a:lnTo>
                    <a:lnTo>
                      <a:pt x="343" y="4"/>
                    </a:lnTo>
                    <a:lnTo>
                      <a:pt x="303" y="0"/>
                    </a:lnTo>
                    <a:lnTo>
                      <a:pt x="260" y="0"/>
                    </a:lnTo>
                    <a:lnTo>
                      <a:pt x="224" y="1"/>
                    </a:lnTo>
                    <a:lnTo>
                      <a:pt x="185" y="8"/>
                    </a:lnTo>
                    <a:lnTo>
                      <a:pt x="151" y="16"/>
                    </a:lnTo>
                    <a:lnTo>
                      <a:pt x="149" y="18"/>
                    </a:lnTo>
                    <a:lnTo>
                      <a:pt x="115" y="33"/>
                    </a:lnTo>
                    <a:lnTo>
                      <a:pt x="82" y="53"/>
                    </a:lnTo>
                    <a:lnTo>
                      <a:pt x="55" y="78"/>
                    </a:lnTo>
                    <a:lnTo>
                      <a:pt x="30" y="108"/>
                    </a:lnTo>
                    <a:lnTo>
                      <a:pt x="15" y="141"/>
                    </a:lnTo>
                    <a:lnTo>
                      <a:pt x="4" y="171"/>
                    </a:lnTo>
                    <a:lnTo>
                      <a:pt x="2" y="202"/>
                    </a:lnTo>
                    <a:lnTo>
                      <a:pt x="0" y="229"/>
                    </a:lnTo>
                    <a:lnTo>
                      <a:pt x="6" y="267"/>
                    </a:lnTo>
                    <a:lnTo>
                      <a:pt x="10" y="281"/>
                    </a:lnTo>
                    <a:lnTo>
                      <a:pt x="16" y="301"/>
                    </a:lnTo>
                  </a:path>
                </a:pathLst>
              </a:custGeom>
              <a:gradFill rotWithShape="0">
                <a:gsLst>
                  <a:gs pos="0">
                    <a:schemeClr val="accent1"/>
                  </a:gs>
                  <a:gs pos="100000">
                    <a:schemeClr val="bg1"/>
                  </a:gs>
                </a:gsLst>
                <a:path path="rect">
                  <a:fillToRect l="50000" t="50000" r="50000" b="50000"/>
                </a:path>
              </a:gradFill>
              <a:ln w="9525" cap="rnd">
                <a:noFill/>
                <a:round/>
                <a:headEnd/>
                <a:tailEnd/>
              </a:ln>
              <a:effectLst>
                <a:outerShdw dist="13470" dir="2700000" algn="ctr" rotWithShape="0">
                  <a:schemeClr val="bg2">
                    <a:alpha val="50000"/>
                  </a:schemeClr>
                </a:outerShdw>
              </a:effectLst>
            </p:spPr>
            <p:txBody>
              <a:bodyPr/>
              <a:lstStyle/>
              <a:p>
                <a:pPr>
                  <a:defRPr/>
                </a:pPr>
                <a:endParaRPr lang="en-US"/>
              </a:p>
            </p:txBody>
          </p:sp>
          <p:sp>
            <p:nvSpPr>
              <p:cNvPr id="9" name="Freeform 8"/>
              <p:cNvSpPr>
                <a:spLocks/>
              </p:cNvSpPr>
              <p:nvPr/>
            </p:nvSpPr>
            <p:spPr bwMode="gray">
              <a:xfrm>
                <a:off x="2314" y="864"/>
                <a:ext cx="471" cy="337"/>
              </a:xfrm>
              <a:custGeom>
                <a:avLst/>
                <a:gdLst/>
                <a:ahLst/>
                <a:cxnLst>
                  <a:cxn ang="0">
                    <a:pos x="454" y="301"/>
                  </a:cxn>
                  <a:cxn ang="0">
                    <a:pos x="387" y="325"/>
                  </a:cxn>
                  <a:cxn ang="0">
                    <a:pos x="318" y="335"/>
                  </a:cxn>
                  <a:cxn ang="0">
                    <a:pos x="263" y="336"/>
                  </a:cxn>
                  <a:cxn ang="0">
                    <a:pos x="207" y="331"/>
                  </a:cxn>
                  <a:cxn ang="0">
                    <a:pos x="173" y="322"/>
                  </a:cxn>
                  <a:cxn ang="0">
                    <a:pos x="142" y="315"/>
                  </a:cxn>
                  <a:cxn ang="0">
                    <a:pos x="106" y="295"/>
                  </a:cxn>
                  <a:cxn ang="0">
                    <a:pos x="78" y="278"/>
                  </a:cxn>
                  <a:cxn ang="0">
                    <a:pos x="55" y="256"/>
                  </a:cxn>
                  <a:cxn ang="0">
                    <a:pos x="34" y="229"/>
                  </a:cxn>
                  <a:cxn ang="0">
                    <a:pos x="12" y="191"/>
                  </a:cxn>
                  <a:cxn ang="0">
                    <a:pos x="15" y="193"/>
                  </a:cxn>
                  <a:cxn ang="0">
                    <a:pos x="6" y="158"/>
                  </a:cxn>
                  <a:cxn ang="0">
                    <a:pos x="0" y="120"/>
                  </a:cxn>
                  <a:cxn ang="0">
                    <a:pos x="4" y="73"/>
                  </a:cxn>
                  <a:cxn ang="0">
                    <a:pos x="7" y="74"/>
                  </a:cxn>
                  <a:cxn ang="0">
                    <a:pos x="16" y="33"/>
                  </a:cxn>
                  <a:cxn ang="0">
                    <a:pos x="52" y="20"/>
                  </a:cxn>
                  <a:cxn ang="0">
                    <a:pos x="90" y="11"/>
                  </a:cxn>
                  <a:cxn ang="0">
                    <a:pos x="129" y="3"/>
                  </a:cxn>
                  <a:cxn ang="0">
                    <a:pos x="127" y="5"/>
                  </a:cxn>
                  <a:cxn ang="0">
                    <a:pos x="167" y="0"/>
                  </a:cxn>
                  <a:cxn ang="0">
                    <a:pos x="210" y="0"/>
                  </a:cxn>
                  <a:cxn ang="0">
                    <a:pos x="246" y="2"/>
                  </a:cxn>
                  <a:cxn ang="0">
                    <a:pos x="285" y="8"/>
                  </a:cxn>
                  <a:cxn ang="0">
                    <a:pos x="319" y="17"/>
                  </a:cxn>
                  <a:cxn ang="0">
                    <a:pos x="321" y="18"/>
                  </a:cxn>
                  <a:cxn ang="0">
                    <a:pos x="355" y="33"/>
                  </a:cxn>
                  <a:cxn ang="0">
                    <a:pos x="388" y="54"/>
                  </a:cxn>
                  <a:cxn ang="0">
                    <a:pos x="415" y="79"/>
                  </a:cxn>
                  <a:cxn ang="0">
                    <a:pos x="440" y="109"/>
                  </a:cxn>
                  <a:cxn ang="0">
                    <a:pos x="455" y="142"/>
                  </a:cxn>
                  <a:cxn ang="0">
                    <a:pos x="466" y="172"/>
                  </a:cxn>
                  <a:cxn ang="0">
                    <a:pos x="468" y="202"/>
                  </a:cxn>
                  <a:cxn ang="0">
                    <a:pos x="470" y="229"/>
                  </a:cxn>
                  <a:cxn ang="0">
                    <a:pos x="464" y="267"/>
                  </a:cxn>
                  <a:cxn ang="0">
                    <a:pos x="460" y="282"/>
                  </a:cxn>
                  <a:cxn ang="0">
                    <a:pos x="454" y="301"/>
                  </a:cxn>
                </a:cxnLst>
                <a:rect l="0" t="0" r="r" b="b"/>
                <a:pathLst>
                  <a:path w="471" h="337">
                    <a:moveTo>
                      <a:pt x="454" y="301"/>
                    </a:moveTo>
                    <a:lnTo>
                      <a:pt x="387" y="325"/>
                    </a:lnTo>
                    <a:lnTo>
                      <a:pt x="318" y="335"/>
                    </a:lnTo>
                    <a:lnTo>
                      <a:pt x="263" y="336"/>
                    </a:lnTo>
                    <a:lnTo>
                      <a:pt x="207" y="331"/>
                    </a:lnTo>
                    <a:lnTo>
                      <a:pt x="173" y="322"/>
                    </a:lnTo>
                    <a:lnTo>
                      <a:pt x="142" y="315"/>
                    </a:lnTo>
                    <a:lnTo>
                      <a:pt x="106" y="295"/>
                    </a:lnTo>
                    <a:lnTo>
                      <a:pt x="78" y="278"/>
                    </a:lnTo>
                    <a:lnTo>
                      <a:pt x="55" y="256"/>
                    </a:lnTo>
                    <a:lnTo>
                      <a:pt x="34" y="229"/>
                    </a:lnTo>
                    <a:lnTo>
                      <a:pt x="12" y="191"/>
                    </a:lnTo>
                    <a:lnTo>
                      <a:pt x="15" y="193"/>
                    </a:lnTo>
                    <a:lnTo>
                      <a:pt x="6" y="158"/>
                    </a:lnTo>
                    <a:lnTo>
                      <a:pt x="0" y="120"/>
                    </a:lnTo>
                    <a:lnTo>
                      <a:pt x="4" y="73"/>
                    </a:lnTo>
                    <a:lnTo>
                      <a:pt x="7" y="74"/>
                    </a:lnTo>
                    <a:lnTo>
                      <a:pt x="16" y="33"/>
                    </a:lnTo>
                    <a:lnTo>
                      <a:pt x="52" y="20"/>
                    </a:lnTo>
                    <a:lnTo>
                      <a:pt x="90" y="11"/>
                    </a:lnTo>
                    <a:lnTo>
                      <a:pt x="129" y="3"/>
                    </a:lnTo>
                    <a:lnTo>
                      <a:pt x="127" y="5"/>
                    </a:lnTo>
                    <a:lnTo>
                      <a:pt x="167" y="0"/>
                    </a:lnTo>
                    <a:lnTo>
                      <a:pt x="210" y="0"/>
                    </a:lnTo>
                    <a:lnTo>
                      <a:pt x="246" y="2"/>
                    </a:lnTo>
                    <a:lnTo>
                      <a:pt x="285" y="8"/>
                    </a:lnTo>
                    <a:lnTo>
                      <a:pt x="319" y="17"/>
                    </a:lnTo>
                    <a:lnTo>
                      <a:pt x="321" y="18"/>
                    </a:lnTo>
                    <a:lnTo>
                      <a:pt x="355" y="33"/>
                    </a:lnTo>
                    <a:lnTo>
                      <a:pt x="388" y="54"/>
                    </a:lnTo>
                    <a:lnTo>
                      <a:pt x="415" y="79"/>
                    </a:lnTo>
                    <a:lnTo>
                      <a:pt x="440" y="109"/>
                    </a:lnTo>
                    <a:lnTo>
                      <a:pt x="455" y="142"/>
                    </a:lnTo>
                    <a:lnTo>
                      <a:pt x="466" y="172"/>
                    </a:lnTo>
                    <a:lnTo>
                      <a:pt x="468" y="202"/>
                    </a:lnTo>
                    <a:lnTo>
                      <a:pt x="470" y="229"/>
                    </a:lnTo>
                    <a:lnTo>
                      <a:pt x="464" y="267"/>
                    </a:lnTo>
                    <a:lnTo>
                      <a:pt x="460" y="282"/>
                    </a:lnTo>
                    <a:lnTo>
                      <a:pt x="454" y="301"/>
                    </a:lnTo>
                  </a:path>
                </a:pathLst>
              </a:custGeom>
              <a:gradFill rotWithShape="0">
                <a:gsLst>
                  <a:gs pos="0">
                    <a:schemeClr val="accent1"/>
                  </a:gs>
                  <a:gs pos="100000">
                    <a:schemeClr val="bg1"/>
                  </a:gs>
                </a:gsLst>
                <a:path path="rect">
                  <a:fillToRect l="50000" t="50000" r="50000" b="50000"/>
                </a:path>
              </a:gradFill>
              <a:ln w="9525" cap="rnd">
                <a:noFill/>
                <a:round/>
                <a:headEnd/>
                <a:tailEnd/>
              </a:ln>
              <a:effectLst>
                <a:outerShdw dist="13470" dir="2700000" algn="ctr" rotWithShape="0">
                  <a:schemeClr val="bg2">
                    <a:alpha val="50000"/>
                  </a:schemeClr>
                </a:outerShdw>
              </a:effectLst>
            </p:spPr>
            <p:txBody>
              <a:bodyPr/>
              <a:lstStyle/>
              <a:p>
                <a:pPr>
                  <a:defRPr/>
                </a:pPr>
                <a:endParaRPr lang="en-US"/>
              </a:p>
            </p:txBody>
          </p:sp>
        </p:grpSp>
      </p:grpSp>
      <p:sp>
        <p:nvSpPr>
          <p:cNvPr id="237570" name="Rectangle 2"/>
          <p:cNvSpPr>
            <a:spLocks noGrp="1" noChangeArrowheads="1"/>
          </p:cNvSpPr>
          <p:nvPr>
            <p:ph type="ctrTitle" sz="quarter"/>
          </p:nvPr>
        </p:nvSpPr>
        <p:spPr>
          <a:xfrm>
            <a:off x="685800" y="2133600"/>
            <a:ext cx="7772400" cy="1143000"/>
          </a:xfrm>
        </p:spPr>
        <p:txBody>
          <a:bodyPr/>
          <a:lstStyle>
            <a:lvl1pPr>
              <a:defRPr/>
            </a:lvl1pPr>
          </a:lstStyle>
          <a:p>
            <a:r>
              <a:rPr lang="en-US"/>
              <a:t>Click to edit Master title style</a:t>
            </a:r>
          </a:p>
        </p:txBody>
      </p:sp>
      <p:sp>
        <p:nvSpPr>
          <p:cNvPr id="2375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9" name="Rectangle 4"/>
          <p:cNvSpPr>
            <a:spLocks noGrp="1" noChangeArrowheads="1"/>
          </p:cNvSpPr>
          <p:nvPr>
            <p:ph type="dt" sz="quarter" idx="10"/>
          </p:nvPr>
        </p:nvSpPr>
        <p:spPr>
          <a:xfrm>
            <a:off x="685800" y="6248400"/>
            <a:ext cx="1905000" cy="228600"/>
          </a:xfrm>
        </p:spPr>
        <p:txBody>
          <a:bodyPr/>
          <a:lstStyle>
            <a:lvl1pPr>
              <a:defRPr/>
            </a:lvl1pPr>
          </a:lstStyle>
          <a:p>
            <a:pPr>
              <a:defRPr/>
            </a:pPr>
            <a:fld id="{76B03E08-409A-4E31-AA5F-31AD3C76CF6C}" type="datetime1">
              <a:rPr lang="en-US"/>
              <a:pPr>
                <a:defRPr/>
              </a:pPr>
              <a:t>1/1/2020</a:t>
            </a:fld>
            <a:endParaRPr lang="en-US"/>
          </a:p>
        </p:txBody>
      </p:sp>
      <p:sp>
        <p:nvSpPr>
          <p:cNvPr id="40" name="Rectangle 5"/>
          <p:cNvSpPr>
            <a:spLocks noGrp="1" noChangeArrowheads="1"/>
          </p:cNvSpPr>
          <p:nvPr>
            <p:ph type="ftr" sz="quarter" idx="11"/>
          </p:nvPr>
        </p:nvSpPr>
        <p:spPr>
          <a:xfrm>
            <a:off x="3124200" y="6248400"/>
            <a:ext cx="2895600" cy="228600"/>
          </a:xfrm>
        </p:spPr>
        <p:txBody>
          <a:bodyPr/>
          <a:lstStyle>
            <a:lvl1pPr>
              <a:defRPr/>
            </a:lvl1pPr>
          </a:lstStyle>
          <a:p>
            <a:pPr>
              <a:defRPr/>
            </a:pPr>
            <a:r>
              <a:rPr lang="en-US"/>
              <a:t>DR.L.GIRIJA  SKHMC</a:t>
            </a:r>
          </a:p>
        </p:txBody>
      </p:sp>
      <p:sp>
        <p:nvSpPr>
          <p:cNvPr id="41" name="Rectangle 6"/>
          <p:cNvSpPr>
            <a:spLocks noGrp="1" noChangeArrowheads="1"/>
          </p:cNvSpPr>
          <p:nvPr>
            <p:ph type="sldNum" sz="quarter" idx="12"/>
          </p:nvPr>
        </p:nvSpPr>
        <p:spPr>
          <a:xfrm>
            <a:off x="6553200" y="6248400"/>
            <a:ext cx="1905000" cy="228600"/>
          </a:xfrm>
        </p:spPr>
        <p:txBody>
          <a:bodyPr/>
          <a:lstStyle>
            <a:lvl1pPr>
              <a:defRPr/>
            </a:lvl1pPr>
          </a:lstStyle>
          <a:p>
            <a:pPr>
              <a:defRPr/>
            </a:pPr>
            <a:fld id="{393BD96C-3C95-4B50-8ED6-835046DC7C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CE1333-C150-494C-8562-BEB8F30F7CBA}" type="datetime1">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DR.L.GIRIJA  SKHMC</a:t>
            </a:r>
          </a:p>
        </p:txBody>
      </p:sp>
      <p:sp>
        <p:nvSpPr>
          <p:cNvPr id="6" name="Slide Number Placeholder 5"/>
          <p:cNvSpPr>
            <a:spLocks noGrp="1"/>
          </p:cNvSpPr>
          <p:nvPr>
            <p:ph type="sldNum" sz="quarter" idx="12"/>
          </p:nvPr>
        </p:nvSpPr>
        <p:spPr/>
        <p:txBody>
          <a:bodyPr/>
          <a:lstStyle>
            <a:lvl1pPr>
              <a:defRPr/>
            </a:lvl1pPr>
          </a:lstStyle>
          <a:p>
            <a:pPr>
              <a:defRPr/>
            </a:pPr>
            <a:fld id="{58D66CA0-4402-4D49-A07F-9F6BBF71A97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928803-E5F3-4EE8-82BC-61B943FB72A4}" type="datetime1">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DR.L.GIRIJA  SKHMC</a:t>
            </a:r>
          </a:p>
        </p:txBody>
      </p:sp>
      <p:sp>
        <p:nvSpPr>
          <p:cNvPr id="6" name="Slide Number Placeholder 5"/>
          <p:cNvSpPr>
            <a:spLocks noGrp="1"/>
          </p:cNvSpPr>
          <p:nvPr>
            <p:ph type="sldNum" sz="quarter" idx="12"/>
          </p:nvPr>
        </p:nvSpPr>
        <p:spPr/>
        <p:txBody>
          <a:bodyPr/>
          <a:lstStyle>
            <a:lvl1pPr>
              <a:defRPr/>
            </a:lvl1pPr>
          </a:lstStyle>
          <a:p>
            <a:pPr>
              <a:defRPr/>
            </a:pPr>
            <a:fld id="{F6FA8A69-4425-4270-94A1-9E9157F619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24884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248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fld id="{4147351F-1AB7-48F0-A37B-05FDC3E4D8E2}" type="datetime1">
              <a:rPr lang="en-US"/>
              <a:pPr>
                <a:defRPr/>
              </a:pPr>
              <a:t>1/1/2020</a:t>
            </a:fld>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r>
              <a:rPr lang="en-US"/>
              <a:t>DR.L.GIRIJA  SKHMC</a:t>
            </a:r>
          </a:p>
        </p:txBody>
      </p:sp>
      <p:sp>
        <p:nvSpPr>
          <p:cNvPr id="13" name="Rectangle 13"/>
          <p:cNvSpPr>
            <a:spLocks noGrp="1" noChangeArrowheads="1"/>
          </p:cNvSpPr>
          <p:nvPr>
            <p:ph type="sldNum" sz="quarter" idx="12"/>
          </p:nvPr>
        </p:nvSpPr>
        <p:spPr/>
        <p:txBody>
          <a:bodyPr/>
          <a:lstStyle>
            <a:lvl1pPr>
              <a:defRPr/>
            </a:lvl1pPr>
          </a:lstStyle>
          <a:p>
            <a:pPr>
              <a:defRPr/>
            </a:pPr>
            <a:fld id="{67438136-A100-4E4F-9637-AE44C1849A4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3B2ED8-A774-4372-81B1-34D093E3A5C3}" type="datetime1">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DR.L.GIRIJA  SKHMC</a:t>
            </a:r>
          </a:p>
        </p:txBody>
      </p:sp>
      <p:sp>
        <p:nvSpPr>
          <p:cNvPr id="6" name="Slide Number Placeholder 5"/>
          <p:cNvSpPr>
            <a:spLocks noGrp="1"/>
          </p:cNvSpPr>
          <p:nvPr>
            <p:ph type="sldNum" sz="quarter" idx="12"/>
          </p:nvPr>
        </p:nvSpPr>
        <p:spPr/>
        <p:txBody>
          <a:bodyPr/>
          <a:lstStyle>
            <a:lvl1pPr>
              <a:defRPr/>
            </a:lvl1pPr>
          </a:lstStyle>
          <a:p>
            <a:pPr>
              <a:defRPr/>
            </a:pPr>
            <a:fld id="{1B90C4FD-62D7-4EB3-B7ED-92EF1F5EBDD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E351C5-2AAE-4D2F-81C2-D7AE22672381}" type="datetime1">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DR.L.GIRIJA  SKHMC</a:t>
            </a:r>
          </a:p>
        </p:txBody>
      </p:sp>
      <p:sp>
        <p:nvSpPr>
          <p:cNvPr id="6" name="Slide Number Placeholder 5"/>
          <p:cNvSpPr>
            <a:spLocks noGrp="1"/>
          </p:cNvSpPr>
          <p:nvPr>
            <p:ph type="sldNum" sz="quarter" idx="12"/>
          </p:nvPr>
        </p:nvSpPr>
        <p:spPr/>
        <p:txBody>
          <a:bodyPr/>
          <a:lstStyle>
            <a:lvl1pPr>
              <a:defRPr/>
            </a:lvl1pPr>
          </a:lstStyle>
          <a:p>
            <a:pPr>
              <a:defRPr/>
            </a:pPr>
            <a:fld id="{79622EBB-3C3C-4745-BB78-D983AAF70CB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E187D6B-EB01-41F3-960B-4BF14917335C}" type="datetime1">
              <a:rPr lang="en-US"/>
              <a:pPr>
                <a:defRPr/>
              </a:pPr>
              <a:t>1/1/2020</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DR.L.GIRIJA  SKHMC</a:t>
            </a:r>
          </a:p>
        </p:txBody>
      </p:sp>
      <p:sp>
        <p:nvSpPr>
          <p:cNvPr id="7" name="Slide Number Placeholder 6"/>
          <p:cNvSpPr>
            <a:spLocks noGrp="1"/>
          </p:cNvSpPr>
          <p:nvPr>
            <p:ph type="sldNum" sz="quarter" idx="12"/>
          </p:nvPr>
        </p:nvSpPr>
        <p:spPr/>
        <p:txBody>
          <a:bodyPr/>
          <a:lstStyle>
            <a:lvl1pPr>
              <a:defRPr/>
            </a:lvl1pPr>
          </a:lstStyle>
          <a:p>
            <a:pPr>
              <a:defRPr/>
            </a:pPr>
            <a:fld id="{32B71F27-F426-448C-9828-76EDBC4DAD9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D925B3E-A609-4005-AE19-2841DEB367CA}" type="datetime1">
              <a:rPr lang="en-US"/>
              <a:pPr>
                <a:defRPr/>
              </a:pPr>
              <a:t>1/1/2020</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DR.L.GIRIJA  SKHMC</a:t>
            </a:r>
          </a:p>
        </p:txBody>
      </p:sp>
      <p:sp>
        <p:nvSpPr>
          <p:cNvPr id="9" name="Slide Number Placeholder 8"/>
          <p:cNvSpPr>
            <a:spLocks noGrp="1"/>
          </p:cNvSpPr>
          <p:nvPr>
            <p:ph type="sldNum" sz="quarter" idx="12"/>
          </p:nvPr>
        </p:nvSpPr>
        <p:spPr/>
        <p:txBody>
          <a:bodyPr/>
          <a:lstStyle>
            <a:lvl1pPr>
              <a:defRPr/>
            </a:lvl1pPr>
          </a:lstStyle>
          <a:p>
            <a:pPr>
              <a:defRPr/>
            </a:pPr>
            <a:fld id="{5512D0CA-53B4-445D-92CB-E388693C4CC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5A7B939A-BCC4-4696-8FF5-1777B4FE8D94}" type="datetime1">
              <a:rPr lang="en-US"/>
              <a:pPr>
                <a:defRPr/>
              </a:pPr>
              <a:t>1/1/2020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DR.L.GIRIJA  SKHMC</a:t>
            </a:r>
          </a:p>
        </p:txBody>
      </p:sp>
      <p:sp>
        <p:nvSpPr>
          <p:cNvPr id="5" name="Slide Number Placeholder 4"/>
          <p:cNvSpPr>
            <a:spLocks noGrp="1"/>
          </p:cNvSpPr>
          <p:nvPr>
            <p:ph type="sldNum" sz="quarter" idx="12"/>
          </p:nvPr>
        </p:nvSpPr>
        <p:spPr/>
        <p:txBody>
          <a:bodyPr/>
          <a:lstStyle>
            <a:lvl1pPr>
              <a:defRPr/>
            </a:lvl1pPr>
          </a:lstStyle>
          <a:p>
            <a:pPr>
              <a:defRPr/>
            </a:pPr>
            <a:fld id="{60D168B6-5562-4E68-9D40-6B55CB147BC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618898F-264A-4702-A4F4-3BCE99A0B6F8}" type="datetime1">
              <a:rPr lang="en-US"/>
              <a:pPr>
                <a:defRPr/>
              </a:pPr>
              <a:t>1/1/2020</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DR.L.GIRIJA  SKHMC</a:t>
            </a:r>
          </a:p>
        </p:txBody>
      </p:sp>
      <p:sp>
        <p:nvSpPr>
          <p:cNvPr id="4" name="Slide Number Placeholder 3"/>
          <p:cNvSpPr>
            <a:spLocks noGrp="1"/>
          </p:cNvSpPr>
          <p:nvPr>
            <p:ph type="sldNum" sz="quarter" idx="12"/>
          </p:nvPr>
        </p:nvSpPr>
        <p:spPr/>
        <p:txBody>
          <a:bodyPr/>
          <a:lstStyle>
            <a:lvl1pPr>
              <a:defRPr/>
            </a:lvl1pPr>
          </a:lstStyle>
          <a:p>
            <a:pPr>
              <a:defRPr/>
            </a:pPr>
            <a:fld id="{B8211518-8322-4980-A235-F75FA29F3FD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7964353-BAF1-43D4-A455-9CD201642E2F}" type="datetime1">
              <a:rPr lang="en-US"/>
              <a:pPr>
                <a:defRPr/>
              </a:pPr>
              <a:t>1/1/2020</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DR.L.GIRIJA  SKHMC</a:t>
            </a:r>
          </a:p>
        </p:txBody>
      </p:sp>
      <p:sp>
        <p:nvSpPr>
          <p:cNvPr id="7" name="Slide Number Placeholder 6"/>
          <p:cNvSpPr>
            <a:spLocks noGrp="1"/>
          </p:cNvSpPr>
          <p:nvPr>
            <p:ph type="sldNum" sz="quarter" idx="12"/>
          </p:nvPr>
        </p:nvSpPr>
        <p:spPr/>
        <p:txBody>
          <a:bodyPr/>
          <a:lstStyle>
            <a:lvl1pPr>
              <a:defRPr/>
            </a:lvl1pPr>
          </a:lstStyle>
          <a:p>
            <a:pPr>
              <a:defRPr/>
            </a:pPr>
            <a:fld id="{1E5E01A5-8EBD-4E36-8235-2963C6AF0F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2C576D-74B7-4AF8-8F44-1411BE3882BB}" type="datetime1">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DR.L.GIRIJA  SKHMC</a:t>
            </a:r>
          </a:p>
        </p:txBody>
      </p:sp>
      <p:sp>
        <p:nvSpPr>
          <p:cNvPr id="6" name="Slide Number Placeholder 5"/>
          <p:cNvSpPr>
            <a:spLocks noGrp="1"/>
          </p:cNvSpPr>
          <p:nvPr>
            <p:ph type="sldNum" sz="quarter" idx="12"/>
          </p:nvPr>
        </p:nvSpPr>
        <p:spPr/>
        <p:txBody>
          <a:bodyPr/>
          <a:lstStyle>
            <a:lvl1pPr>
              <a:defRPr/>
            </a:lvl1pPr>
          </a:lstStyle>
          <a:p>
            <a:pPr>
              <a:defRPr/>
            </a:pPr>
            <a:fld id="{004ED474-0D0C-471B-90D6-61F26681748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66268BF-0F49-4970-99A4-8A39717650FD}" type="datetime1">
              <a:rPr lang="en-US"/>
              <a:pPr>
                <a:defRPr/>
              </a:pPr>
              <a:t>1/1/2020</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DR.L.GIRIJA  SKHMC</a:t>
            </a:r>
          </a:p>
        </p:txBody>
      </p:sp>
      <p:sp>
        <p:nvSpPr>
          <p:cNvPr id="7" name="Slide Number Placeholder 6"/>
          <p:cNvSpPr>
            <a:spLocks noGrp="1"/>
          </p:cNvSpPr>
          <p:nvPr>
            <p:ph type="sldNum" sz="quarter" idx="12"/>
          </p:nvPr>
        </p:nvSpPr>
        <p:spPr/>
        <p:txBody>
          <a:bodyPr/>
          <a:lstStyle>
            <a:lvl1pPr>
              <a:defRPr/>
            </a:lvl1pPr>
          </a:lstStyle>
          <a:p>
            <a:pPr>
              <a:defRPr/>
            </a:pPr>
            <a:fld id="{1AF6023E-89CE-4968-8150-CA0B6E9EBC4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917505-D183-4961-8A3C-B240EFFE64AA}" type="datetime1">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DR.L.GIRIJA  SKHMC</a:t>
            </a:r>
          </a:p>
        </p:txBody>
      </p:sp>
      <p:sp>
        <p:nvSpPr>
          <p:cNvPr id="6" name="Slide Number Placeholder 5"/>
          <p:cNvSpPr>
            <a:spLocks noGrp="1"/>
          </p:cNvSpPr>
          <p:nvPr>
            <p:ph type="sldNum" sz="quarter" idx="12"/>
          </p:nvPr>
        </p:nvSpPr>
        <p:spPr/>
        <p:txBody>
          <a:bodyPr/>
          <a:lstStyle>
            <a:lvl1pPr>
              <a:defRPr/>
            </a:lvl1pPr>
          </a:lstStyle>
          <a:p>
            <a:pPr>
              <a:defRPr/>
            </a:pPr>
            <a:fld id="{D7CA727E-44E2-48AB-95AF-688A4149E6D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97824-B00E-4274-8421-7BB985B65CBA}" type="datetime1">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DR.L.GIRIJA  SKHMC</a:t>
            </a:r>
          </a:p>
        </p:txBody>
      </p:sp>
      <p:sp>
        <p:nvSpPr>
          <p:cNvPr id="6" name="Slide Number Placeholder 5"/>
          <p:cNvSpPr>
            <a:spLocks noGrp="1"/>
          </p:cNvSpPr>
          <p:nvPr>
            <p:ph type="sldNum" sz="quarter" idx="12"/>
          </p:nvPr>
        </p:nvSpPr>
        <p:spPr/>
        <p:txBody>
          <a:bodyPr/>
          <a:lstStyle>
            <a:lvl1pPr>
              <a:defRPr/>
            </a:lvl1pPr>
          </a:lstStyle>
          <a:p>
            <a:pPr>
              <a:defRPr/>
            </a:pPr>
            <a:fld id="{6FF6566F-2B1C-4973-A244-155CB9EA3B5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D89A1020-4E27-4523-A7E4-91DBC3905534}" type="datetime1">
              <a:rPr lang="en-US" smtClean="0"/>
              <a:pPr>
                <a:defRPr/>
              </a:pPr>
              <a:t>1/1/2020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DR.L.GIRIJA  SKHMC</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08120E0-1320-480B-8407-46D8F7FDF412}"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A60B168-AF77-4CA2-813D-16B3C0882D33}" type="datetime1">
              <a:rPr lang="en-US" smtClean="0"/>
              <a:pPr>
                <a:defRPr/>
              </a:pPr>
              <a:t>1/1/2020</a:t>
            </a:fld>
            <a:endParaRPr lang="en-US"/>
          </a:p>
        </p:txBody>
      </p:sp>
      <p:sp>
        <p:nvSpPr>
          <p:cNvPr id="5" name="Footer Placeholder 4"/>
          <p:cNvSpPr>
            <a:spLocks noGrp="1"/>
          </p:cNvSpPr>
          <p:nvPr>
            <p:ph type="ftr" sz="quarter" idx="11"/>
          </p:nvPr>
        </p:nvSpPr>
        <p:spPr/>
        <p:txBody>
          <a:bodyPr/>
          <a:lstStyle/>
          <a:p>
            <a:pPr>
              <a:defRPr/>
            </a:pPr>
            <a:r>
              <a:rPr lang="en-US" smtClean="0"/>
              <a:t>DR.L.GIRIJA  SKHMC</a:t>
            </a:r>
            <a:endParaRPr lang="en-US"/>
          </a:p>
        </p:txBody>
      </p:sp>
      <p:sp>
        <p:nvSpPr>
          <p:cNvPr id="6" name="Slide Number Placeholder 5"/>
          <p:cNvSpPr>
            <a:spLocks noGrp="1"/>
          </p:cNvSpPr>
          <p:nvPr>
            <p:ph type="sldNum" sz="quarter" idx="12"/>
          </p:nvPr>
        </p:nvSpPr>
        <p:spPr/>
        <p:txBody>
          <a:bodyPr/>
          <a:lstStyle/>
          <a:p>
            <a:pPr>
              <a:defRPr/>
            </a:pPr>
            <a:fld id="{58D45917-C398-4EE1-AE99-379C66D172F3}" type="slidenum">
              <a:rPr lang="en-US" smtClean="0"/>
              <a:pPr>
                <a:defRPr/>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88F188D6-E8AA-4EAF-87E3-CBDE3EC76743}" type="datetime1">
              <a:rPr lang="en-US" smtClean="0"/>
              <a:pPr>
                <a:defRPr/>
              </a:pPr>
              <a:t>1/1/2020</a:t>
            </a:fld>
            <a:endParaRPr lang="en-US"/>
          </a:p>
        </p:txBody>
      </p:sp>
      <p:sp>
        <p:nvSpPr>
          <p:cNvPr id="5" name="Footer Placeholder 4"/>
          <p:cNvSpPr>
            <a:spLocks noGrp="1"/>
          </p:cNvSpPr>
          <p:nvPr>
            <p:ph type="ftr" sz="quarter" idx="11"/>
          </p:nvPr>
        </p:nvSpPr>
        <p:spPr/>
        <p:txBody>
          <a:bodyPr/>
          <a:lstStyle/>
          <a:p>
            <a:pPr>
              <a:defRPr/>
            </a:pPr>
            <a:r>
              <a:rPr lang="en-US" smtClean="0"/>
              <a:t>DR.L.GIRIJA  SKHMC</a:t>
            </a:r>
            <a:endParaRPr lang="en-US"/>
          </a:p>
        </p:txBody>
      </p:sp>
      <p:sp>
        <p:nvSpPr>
          <p:cNvPr id="6" name="Slide Number Placeholder 5"/>
          <p:cNvSpPr>
            <a:spLocks noGrp="1"/>
          </p:cNvSpPr>
          <p:nvPr>
            <p:ph type="sldNum" sz="quarter" idx="12"/>
          </p:nvPr>
        </p:nvSpPr>
        <p:spPr/>
        <p:txBody>
          <a:bodyPr/>
          <a:lstStyle/>
          <a:p>
            <a:pPr>
              <a:defRPr/>
            </a:pPr>
            <a:fld id="{8F67FD29-934D-4066-91EF-F2A4716BECF1}"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46FE6E66-0A31-42C0-B1A9-8421CE8329F0}" type="datetime1">
              <a:rPr lang="en-US" smtClean="0"/>
              <a:pPr>
                <a:defRPr/>
              </a:pPr>
              <a:t>1/1/2020</a:t>
            </a:fld>
            <a:endParaRPr lang="en-US"/>
          </a:p>
        </p:txBody>
      </p:sp>
      <p:sp>
        <p:nvSpPr>
          <p:cNvPr id="6" name="Footer Placeholder 5"/>
          <p:cNvSpPr>
            <a:spLocks noGrp="1"/>
          </p:cNvSpPr>
          <p:nvPr>
            <p:ph type="ftr" sz="quarter" idx="11"/>
          </p:nvPr>
        </p:nvSpPr>
        <p:spPr/>
        <p:txBody>
          <a:bodyPr/>
          <a:lstStyle/>
          <a:p>
            <a:pPr>
              <a:defRPr/>
            </a:pPr>
            <a:r>
              <a:rPr lang="en-US" smtClean="0"/>
              <a:t>DR.L.GIRIJA  SKHMC</a:t>
            </a:r>
            <a:endParaRPr lang="en-US"/>
          </a:p>
        </p:txBody>
      </p:sp>
      <p:sp>
        <p:nvSpPr>
          <p:cNvPr id="7" name="Slide Number Placeholder 6"/>
          <p:cNvSpPr>
            <a:spLocks noGrp="1"/>
          </p:cNvSpPr>
          <p:nvPr>
            <p:ph type="sldNum" sz="quarter" idx="12"/>
          </p:nvPr>
        </p:nvSpPr>
        <p:spPr/>
        <p:txBody>
          <a:bodyPr/>
          <a:lstStyle/>
          <a:p>
            <a:pPr>
              <a:defRPr/>
            </a:pPr>
            <a:fld id="{08FC3D9B-958A-4657-958F-64A53DB3FDA5}" type="slidenum">
              <a:rPr lang="en-US" smtClean="0"/>
              <a:pPr>
                <a:defRPr/>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1AEF2C8-9AF6-467D-9098-4E8CCC961AE9}" type="datetime1">
              <a:rPr lang="en-US" smtClean="0"/>
              <a:pPr>
                <a:defRPr/>
              </a:pPr>
              <a:t>1/1/2020</a:t>
            </a:fld>
            <a:endParaRPr lang="en-US"/>
          </a:p>
        </p:txBody>
      </p:sp>
      <p:sp>
        <p:nvSpPr>
          <p:cNvPr id="8" name="Footer Placeholder 7"/>
          <p:cNvSpPr>
            <a:spLocks noGrp="1"/>
          </p:cNvSpPr>
          <p:nvPr>
            <p:ph type="ftr" sz="quarter" idx="11"/>
          </p:nvPr>
        </p:nvSpPr>
        <p:spPr/>
        <p:txBody>
          <a:bodyPr/>
          <a:lstStyle/>
          <a:p>
            <a:pPr>
              <a:defRPr/>
            </a:pPr>
            <a:r>
              <a:rPr lang="en-US" smtClean="0"/>
              <a:t>DR.L.GIRIJA  SKHMC</a:t>
            </a:r>
            <a:endParaRPr lang="en-US"/>
          </a:p>
        </p:txBody>
      </p:sp>
      <p:sp>
        <p:nvSpPr>
          <p:cNvPr id="9" name="Slide Number Placeholder 8"/>
          <p:cNvSpPr>
            <a:spLocks noGrp="1"/>
          </p:cNvSpPr>
          <p:nvPr>
            <p:ph type="sldNum" sz="quarter" idx="12"/>
          </p:nvPr>
        </p:nvSpPr>
        <p:spPr/>
        <p:txBody>
          <a:bodyPr/>
          <a:lstStyle/>
          <a:p>
            <a:pPr>
              <a:defRPr/>
            </a:pPr>
            <a:fld id="{E2273CE7-3049-44D9-997B-2AC31E04EE9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16E260B-9024-460D-AC4F-6C3F100D9011}" type="datetime1">
              <a:rPr lang="en-US" smtClean="0"/>
              <a:pPr>
                <a:defRPr/>
              </a:pPr>
              <a:t>1/1/2020</a:t>
            </a:fld>
            <a:endParaRPr lang="en-US"/>
          </a:p>
        </p:txBody>
      </p:sp>
      <p:sp>
        <p:nvSpPr>
          <p:cNvPr id="4" name="Footer Placeholder 3"/>
          <p:cNvSpPr>
            <a:spLocks noGrp="1"/>
          </p:cNvSpPr>
          <p:nvPr>
            <p:ph type="ftr" sz="quarter" idx="11"/>
          </p:nvPr>
        </p:nvSpPr>
        <p:spPr/>
        <p:txBody>
          <a:bodyPr/>
          <a:lstStyle/>
          <a:p>
            <a:pPr>
              <a:defRPr/>
            </a:pPr>
            <a:r>
              <a:rPr lang="en-US" smtClean="0"/>
              <a:t>DR.L.GIRIJA  SKHMC</a:t>
            </a:r>
            <a:endParaRPr lang="en-US"/>
          </a:p>
        </p:txBody>
      </p:sp>
      <p:sp>
        <p:nvSpPr>
          <p:cNvPr id="5" name="Slide Number Placeholder 4"/>
          <p:cNvSpPr>
            <a:spLocks noGrp="1"/>
          </p:cNvSpPr>
          <p:nvPr>
            <p:ph type="sldNum" sz="quarter" idx="12"/>
          </p:nvPr>
        </p:nvSpPr>
        <p:spPr/>
        <p:txBody>
          <a:bodyPr/>
          <a:lstStyle/>
          <a:p>
            <a:pPr>
              <a:defRPr/>
            </a:pPr>
            <a:fld id="{C6AE15B3-D6B9-4D7F-AAB6-5EDC9CB0C9B8}" type="slidenum">
              <a:rPr lang="en-US" smtClean="0"/>
              <a:pPr>
                <a:defRPr/>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D045218-D72F-48EA-B9E6-15545EDF78FE}" type="datetime1">
              <a:rPr lang="en-US" smtClean="0"/>
              <a:pPr>
                <a:defRPr/>
              </a:pPr>
              <a:t>1/1/2020</a:t>
            </a:fld>
            <a:endParaRPr lang="en-US"/>
          </a:p>
        </p:txBody>
      </p:sp>
      <p:sp>
        <p:nvSpPr>
          <p:cNvPr id="3" name="Footer Placeholder 2"/>
          <p:cNvSpPr>
            <a:spLocks noGrp="1"/>
          </p:cNvSpPr>
          <p:nvPr>
            <p:ph type="ftr" sz="quarter" idx="11"/>
          </p:nvPr>
        </p:nvSpPr>
        <p:spPr/>
        <p:txBody>
          <a:bodyPr/>
          <a:lstStyle/>
          <a:p>
            <a:pPr>
              <a:defRPr/>
            </a:pPr>
            <a:r>
              <a:rPr lang="en-US" smtClean="0"/>
              <a:t>DR.L.GIRIJA  SKHMC</a:t>
            </a:r>
            <a:endParaRPr lang="en-US"/>
          </a:p>
        </p:txBody>
      </p:sp>
      <p:sp>
        <p:nvSpPr>
          <p:cNvPr id="4" name="Slide Number Placeholder 3"/>
          <p:cNvSpPr>
            <a:spLocks noGrp="1"/>
          </p:cNvSpPr>
          <p:nvPr>
            <p:ph type="sldNum" sz="quarter" idx="12"/>
          </p:nvPr>
        </p:nvSpPr>
        <p:spPr/>
        <p:txBody>
          <a:bodyPr/>
          <a:lstStyle/>
          <a:p>
            <a:pPr>
              <a:defRPr/>
            </a:pPr>
            <a:fld id="{360CA4CF-7642-4F86-AACE-E97EE85C381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92ACF2-4053-45CE-B422-54CF07913477}" type="datetime1">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DR.L.GIRIJA  SKHMC</a:t>
            </a:r>
          </a:p>
        </p:txBody>
      </p:sp>
      <p:sp>
        <p:nvSpPr>
          <p:cNvPr id="6" name="Slide Number Placeholder 5"/>
          <p:cNvSpPr>
            <a:spLocks noGrp="1"/>
          </p:cNvSpPr>
          <p:nvPr>
            <p:ph type="sldNum" sz="quarter" idx="12"/>
          </p:nvPr>
        </p:nvSpPr>
        <p:spPr/>
        <p:txBody>
          <a:bodyPr/>
          <a:lstStyle>
            <a:lvl1pPr>
              <a:defRPr/>
            </a:lvl1pPr>
          </a:lstStyle>
          <a:p>
            <a:pPr>
              <a:defRPr/>
            </a:pPr>
            <a:fld id="{9979F196-8A36-452E-AD83-C742DA4F2F6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E0FC083E-2522-4F3F-B8B3-3588FD203D37}" type="datetime1">
              <a:rPr lang="en-US" smtClean="0"/>
              <a:pPr>
                <a:defRPr/>
              </a:pPr>
              <a:t>1/1/2020</a:t>
            </a:fld>
            <a:endParaRPr lang="en-US"/>
          </a:p>
        </p:txBody>
      </p:sp>
      <p:sp>
        <p:nvSpPr>
          <p:cNvPr id="6" name="Footer Placeholder 5"/>
          <p:cNvSpPr>
            <a:spLocks noGrp="1"/>
          </p:cNvSpPr>
          <p:nvPr>
            <p:ph type="ftr" sz="quarter" idx="11"/>
          </p:nvPr>
        </p:nvSpPr>
        <p:spPr/>
        <p:txBody>
          <a:bodyPr/>
          <a:lstStyle/>
          <a:p>
            <a:pPr>
              <a:defRPr/>
            </a:pPr>
            <a:r>
              <a:rPr lang="en-US" smtClean="0"/>
              <a:t>DR.L.GIRIJA  SKHMC</a:t>
            </a:r>
            <a:endParaRPr lang="en-US"/>
          </a:p>
        </p:txBody>
      </p:sp>
      <p:sp>
        <p:nvSpPr>
          <p:cNvPr id="7" name="Slide Number Placeholder 6"/>
          <p:cNvSpPr>
            <a:spLocks noGrp="1"/>
          </p:cNvSpPr>
          <p:nvPr>
            <p:ph type="sldNum" sz="quarter" idx="12"/>
          </p:nvPr>
        </p:nvSpPr>
        <p:spPr/>
        <p:txBody>
          <a:bodyPr/>
          <a:lstStyle/>
          <a:p>
            <a:pPr>
              <a:defRPr/>
            </a:pPr>
            <a:fld id="{A1A774D0-E03F-400E-B298-4A6648DA7ED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35D118B6-2B2C-41AF-8A36-EDCFD48F2FE5}" type="datetime1">
              <a:rPr lang="en-US" smtClean="0"/>
              <a:pPr>
                <a:defRPr/>
              </a:pPr>
              <a:t>1/1/2020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DR.L.GIRIJA  SKHMC</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F1EA21A-FC61-4AD6-8A3E-B5F5AEF576C3}"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694D78A-3F3F-4C7B-BA15-CF1E1AF47F48}" type="datetime1">
              <a:rPr lang="en-US" smtClean="0"/>
              <a:pPr>
                <a:defRPr/>
              </a:pPr>
              <a:t>1/1/2020</a:t>
            </a:fld>
            <a:endParaRPr lang="en-US"/>
          </a:p>
        </p:txBody>
      </p:sp>
      <p:sp>
        <p:nvSpPr>
          <p:cNvPr id="5" name="Footer Placeholder 4"/>
          <p:cNvSpPr>
            <a:spLocks noGrp="1"/>
          </p:cNvSpPr>
          <p:nvPr>
            <p:ph type="ftr" sz="quarter" idx="11"/>
          </p:nvPr>
        </p:nvSpPr>
        <p:spPr/>
        <p:txBody>
          <a:bodyPr/>
          <a:lstStyle/>
          <a:p>
            <a:pPr>
              <a:defRPr/>
            </a:pPr>
            <a:r>
              <a:rPr lang="en-US" smtClean="0"/>
              <a:t>DR.L.GIRIJA  SKHMC</a:t>
            </a:r>
            <a:endParaRPr lang="en-US"/>
          </a:p>
        </p:txBody>
      </p:sp>
      <p:sp>
        <p:nvSpPr>
          <p:cNvPr id="6" name="Slide Number Placeholder 5"/>
          <p:cNvSpPr>
            <a:spLocks noGrp="1"/>
          </p:cNvSpPr>
          <p:nvPr>
            <p:ph type="sldNum" sz="quarter" idx="12"/>
          </p:nvPr>
        </p:nvSpPr>
        <p:spPr/>
        <p:txBody>
          <a:bodyPr/>
          <a:lstStyle/>
          <a:p>
            <a:pPr>
              <a:defRPr/>
            </a:pPr>
            <a:fld id="{7F4F9867-14DE-4ACA-9222-F437401C4171}"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009BEC8-A235-4BA7-8337-F95797DEE95B}" type="datetime1">
              <a:rPr lang="en-US" smtClean="0"/>
              <a:pPr>
                <a:defRPr/>
              </a:pPr>
              <a:t>1/1/2020</a:t>
            </a:fld>
            <a:endParaRPr lang="en-US"/>
          </a:p>
        </p:txBody>
      </p:sp>
      <p:sp>
        <p:nvSpPr>
          <p:cNvPr id="5" name="Footer Placeholder 4"/>
          <p:cNvSpPr>
            <a:spLocks noGrp="1"/>
          </p:cNvSpPr>
          <p:nvPr>
            <p:ph type="ftr" sz="quarter" idx="11"/>
          </p:nvPr>
        </p:nvSpPr>
        <p:spPr/>
        <p:txBody>
          <a:bodyPr/>
          <a:lstStyle/>
          <a:p>
            <a:pPr>
              <a:defRPr/>
            </a:pPr>
            <a:r>
              <a:rPr lang="en-US" smtClean="0"/>
              <a:t>DR.L.GIRIJA  SKHMC</a:t>
            </a:r>
            <a:endParaRPr lang="en-US"/>
          </a:p>
        </p:txBody>
      </p:sp>
      <p:sp>
        <p:nvSpPr>
          <p:cNvPr id="6" name="Slide Number Placeholder 5"/>
          <p:cNvSpPr>
            <a:spLocks noGrp="1"/>
          </p:cNvSpPr>
          <p:nvPr>
            <p:ph type="sldNum" sz="quarter" idx="12"/>
          </p:nvPr>
        </p:nvSpPr>
        <p:spPr/>
        <p:txBody>
          <a:bodyPr/>
          <a:lstStyle/>
          <a:p>
            <a:pPr>
              <a:defRPr/>
            </a:pPr>
            <a:fld id="{B0DB7A44-30DC-4025-949D-883D9A8859D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F0790F2-70D6-4475-9F7E-0ADB5C00EB80}" type="datetime1">
              <a:rPr lang="en-US"/>
              <a:pPr>
                <a:defRPr/>
              </a:pPr>
              <a:t>1/1/2020</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DR.L.GIRIJA  SKHMC</a:t>
            </a:r>
          </a:p>
        </p:txBody>
      </p:sp>
      <p:sp>
        <p:nvSpPr>
          <p:cNvPr id="7" name="Slide Number Placeholder 6"/>
          <p:cNvSpPr>
            <a:spLocks noGrp="1"/>
          </p:cNvSpPr>
          <p:nvPr>
            <p:ph type="sldNum" sz="quarter" idx="12"/>
          </p:nvPr>
        </p:nvSpPr>
        <p:spPr/>
        <p:txBody>
          <a:bodyPr/>
          <a:lstStyle>
            <a:lvl1pPr>
              <a:defRPr/>
            </a:lvl1pPr>
          </a:lstStyle>
          <a:p>
            <a:pPr>
              <a:defRPr/>
            </a:pPr>
            <a:fld id="{DF83A9CA-7B47-436D-AAB3-F2D4693DB1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72120F1-C4B4-473B-A6F1-AD68489BCCA4}" type="datetime1">
              <a:rPr lang="en-US"/>
              <a:pPr>
                <a:defRPr/>
              </a:pPr>
              <a:t>1/1/2020</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DR.L.GIRIJA  SKHMC</a:t>
            </a:r>
          </a:p>
        </p:txBody>
      </p:sp>
      <p:sp>
        <p:nvSpPr>
          <p:cNvPr id="9" name="Slide Number Placeholder 8"/>
          <p:cNvSpPr>
            <a:spLocks noGrp="1"/>
          </p:cNvSpPr>
          <p:nvPr>
            <p:ph type="sldNum" sz="quarter" idx="12"/>
          </p:nvPr>
        </p:nvSpPr>
        <p:spPr/>
        <p:txBody>
          <a:bodyPr/>
          <a:lstStyle>
            <a:lvl1pPr>
              <a:defRPr/>
            </a:lvl1pPr>
          </a:lstStyle>
          <a:p>
            <a:pPr>
              <a:defRPr/>
            </a:pPr>
            <a:fld id="{3BDA7E1B-AFAF-4E99-9526-AC7C01315DE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BDB4B57-F167-483A-9975-76C4C44B4320}" type="datetime1">
              <a:rPr lang="en-US"/>
              <a:pPr>
                <a:defRPr/>
              </a:pPr>
              <a:t>1/1/2020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DR.L.GIRIJA  SKHMC</a:t>
            </a:r>
          </a:p>
        </p:txBody>
      </p:sp>
      <p:sp>
        <p:nvSpPr>
          <p:cNvPr id="5" name="Slide Number Placeholder 4"/>
          <p:cNvSpPr>
            <a:spLocks noGrp="1"/>
          </p:cNvSpPr>
          <p:nvPr>
            <p:ph type="sldNum" sz="quarter" idx="12"/>
          </p:nvPr>
        </p:nvSpPr>
        <p:spPr/>
        <p:txBody>
          <a:bodyPr/>
          <a:lstStyle>
            <a:lvl1pPr>
              <a:defRPr/>
            </a:lvl1pPr>
          </a:lstStyle>
          <a:p>
            <a:pPr>
              <a:defRPr/>
            </a:pPr>
            <a:fld id="{1248434A-E378-4760-8FD7-4EA0423A31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55A6BF0-0AC3-48C8-A6CC-CD54F858F0BE}" type="datetime1">
              <a:rPr lang="en-US"/>
              <a:pPr>
                <a:defRPr/>
              </a:pPr>
              <a:t>1/1/2020</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DR.L.GIRIJA  SKHMC</a:t>
            </a:r>
          </a:p>
        </p:txBody>
      </p:sp>
      <p:sp>
        <p:nvSpPr>
          <p:cNvPr id="4" name="Slide Number Placeholder 3"/>
          <p:cNvSpPr>
            <a:spLocks noGrp="1"/>
          </p:cNvSpPr>
          <p:nvPr>
            <p:ph type="sldNum" sz="quarter" idx="12"/>
          </p:nvPr>
        </p:nvSpPr>
        <p:spPr/>
        <p:txBody>
          <a:bodyPr/>
          <a:lstStyle>
            <a:lvl1pPr>
              <a:defRPr/>
            </a:lvl1pPr>
          </a:lstStyle>
          <a:p>
            <a:pPr>
              <a:defRPr/>
            </a:pPr>
            <a:fld id="{A4F7EB63-B472-427C-8CE9-AE50F3EE39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BBE919-1F94-4EAD-952F-EFC85B790A9E}" type="datetime1">
              <a:rPr lang="en-US"/>
              <a:pPr>
                <a:defRPr/>
              </a:pPr>
              <a:t>1/1/2020</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DR.L.GIRIJA  SKHMC</a:t>
            </a:r>
          </a:p>
        </p:txBody>
      </p:sp>
      <p:sp>
        <p:nvSpPr>
          <p:cNvPr id="7" name="Slide Number Placeholder 6"/>
          <p:cNvSpPr>
            <a:spLocks noGrp="1"/>
          </p:cNvSpPr>
          <p:nvPr>
            <p:ph type="sldNum" sz="quarter" idx="12"/>
          </p:nvPr>
        </p:nvSpPr>
        <p:spPr/>
        <p:txBody>
          <a:bodyPr/>
          <a:lstStyle>
            <a:lvl1pPr>
              <a:defRPr/>
            </a:lvl1pPr>
          </a:lstStyle>
          <a:p>
            <a:pPr>
              <a:defRPr/>
            </a:pPr>
            <a:fld id="{285A55CF-79E0-44E4-80A6-43513F2EF7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F2550D8-9B1A-44D5-BCF9-1B16F9A1EE1A}" type="datetime1">
              <a:rPr lang="en-US"/>
              <a:pPr>
                <a:defRPr/>
              </a:pPr>
              <a:t>1/1/2020</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DR.L.GIRIJA  SKHMC</a:t>
            </a:r>
          </a:p>
        </p:txBody>
      </p:sp>
      <p:sp>
        <p:nvSpPr>
          <p:cNvPr id="7" name="Slide Number Placeholder 6"/>
          <p:cNvSpPr>
            <a:spLocks noGrp="1"/>
          </p:cNvSpPr>
          <p:nvPr>
            <p:ph type="sldNum" sz="quarter" idx="12"/>
          </p:nvPr>
        </p:nvSpPr>
        <p:spPr/>
        <p:txBody>
          <a:bodyPr/>
          <a:lstStyle>
            <a:lvl1pPr>
              <a:defRPr/>
            </a:lvl1pPr>
          </a:lstStyle>
          <a:p>
            <a:pPr>
              <a:defRPr/>
            </a:pPr>
            <a:fld id="{CD62E6CC-42B9-4EE8-9ADD-A259CE0D33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760413" y="6034088"/>
            <a:ext cx="7531100" cy="290512"/>
            <a:chOff x="479" y="3801"/>
            <a:chExt cx="4744" cy="183"/>
          </a:xfrm>
        </p:grpSpPr>
        <p:sp>
          <p:nvSpPr>
            <p:cNvPr id="236547" name="Rectangle 3"/>
            <p:cNvSpPr>
              <a:spLocks noChangeArrowheads="1"/>
            </p:cNvSpPr>
            <p:nvPr/>
          </p:nvSpPr>
          <p:spPr bwMode="ltGray">
            <a:xfrm>
              <a:off x="479" y="3890"/>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236548" name="Rectangle 4"/>
            <p:cNvSpPr>
              <a:spLocks noChangeArrowheads="1"/>
            </p:cNvSpPr>
            <p:nvPr/>
          </p:nvSpPr>
          <p:spPr bwMode="ltGray">
            <a:xfrm>
              <a:off x="1199" y="3890"/>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236549" name="Rectangle 5"/>
            <p:cNvSpPr>
              <a:spLocks noChangeArrowheads="1"/>
            </p:cNvSpPr>
            <p:nvPr/>
          </p:nvSpPr>
          <p:spPr bwMode="ltGray">
            <a:xfrm>
              <a:off x="1919" y="3890"/>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236550" name="Rectangle 6"/>
            <p:cNvSpPr>
              <a:spLocks noChangeArrowheads="1"/>
            </p:cNvSpPr>
            <p:nvPr/>
          </p:nvSpPr>
          <p:spPr bwMode="ltGray">
            <a:xfrm>
              <a:off x="2639" y="3890"/>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236551" name="Rectangle 7"/>
            <p:cNvSpPr>
              <a:spLocks noChangeArrowheads="1"/>
            </p:cNvSpPr>
            <p:nvPr/>
          </p:nvSpPr>
          <p:spPr bwMode="ltGray">
            <a:xfrm>
              <a:off x="3359" y="3890"/>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236552" name="Rectangle 8"/>
            <p:cNvSpPr>
              <a:spLocks noChangeArrowheads="1"/>
            </p:cNvSpPr>
            <p:nvPr/>
          </p:nvSpPr>
          <p:spPr bwMode="ltGray">
            <a:xfrm>
              <a:off x="4079" y="3890"/>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sp>
          <p:nvSpPr>
            <p:cNvPr id="236553" name="Rectangle 9"/>
            <p:cNvSpPr>
              <a:spLocks noChangeArrowheads="1"/>
            </p:cNvSpPr>
            <p:nvPr/>
          </p:nvSpPr>
          <p:spPr bwMode="ltGray">
            <a:xfrm>
              <a:off x="4799" y="3890"/>
              <a:ext cx="424" cy="88"/>
            </a:xfrm>
            <a:prstGeom prst="rect">
              <a:avLst/>
            </a:prstGeom>
            <a:solidFill>
              <a:schemeClr val="accent1"/>
            </a:solidFill>
            <a:ln w="12700">
              <a:solidFill>
                <a:schemeClr val="bg1"/>
              </a:solidFill>
              <a:miter lim="800000"/>
              <a:headEnd/>
              <a:tailEnd/>
            </a:ln>
            <a:effectLst>
              <a:outerShdw dist="13470" dir="2700000" algn="ctr" rotWithShape="0">
                <a:schemeClr val="bg2">
                  <a:alpha val="50000"/>
                </a:schemeClr>
              </a:outerShdw>
            </a:effectLst>
          </p:spPr>
          <p:txBody>
            <a:bodyPr wrap="none" anchor="ctr"/>
            <a:lstStyle/>
            <a:p>
              <a:pPr>
                <a:defRPr/>
              </a:pPr>
              <a:endParaRPr lang="en-US"/>
            </a:p>
          </p:txBody>
        </p:sp>
        <p:grpSp>
          <p:nvGrpSpPr>
            <p:cNvPr id="11279" name="Group 10"/>
            <p:cNvGrpSpPr>
              <a:grpSpLocks/>
            </p:cNvGrpSpPr>
            <p:nvPr/>
          </p:nvGrpSpPr>
          <p:grpSpPr bwMode="auto">
            <a:xfrm>
              <a:off x="960" y="3817"/>
              <a:ext cx="179" cy="167"/>
              <a:chOff x="960" y="3817"/>
              <a:chExt cx="179" cy="167"/>
            </a:xfrm>
          </p:grpSpPr>
          <p:sp>
            <p:nvSpPr>
              <p:cNvPr id="236555" name="Freeform 11"/>
              <p:cNvSpPr>
                <a:spLocks/>
              </p:cNvSpPr>
              <p:nvPr/>
            </p:nvSpPr>
            <p:spPr bwMode="ltGray">
              <a:xfrm>
                <a:off x="1019" y="381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56" name="Freeform 12"/>
              <p:cNvSpPr>
                <a:spLocks/>
              </p:cNvSpPr>
              <p:nvPr/>
            </p:nvSpPr>
            <p:spPr bwMode="ltGray">
              <a:xfrm>
                <a:off x="1062" y="389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57" name="Freeform 13"/>
              <p:cNvSpPr>
                <a:spLocks/>
              </p:cNvSpPr>
              <p:nvPr/>
            </p:nvSpPr>
            <p:spPr bwMode="ltGray">
              <a:xfrm>
                <a:off x="960" y="390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grpSp>
        <p:grpSp>
          <p:nvGrpSpPr>
            <p:cNvPr id="11280" name="Group 14"/>
            <p:cNvGrpSpPr>
              <a:grpSpLocks/>
            </p:cNvGrpSpPr>
            <p:nvPr/>
          </p:nvGrpSpPr>
          <p:grpSpPr bwMode="auto">
            <a:xfrm>
              <a:off x="1680" y="3809"/>
              <a:ext cx="179" cy="167"/>
              <a:chOff x="1680" y="3809"/>
              <a:chExt cx="179" cy="167"/>
            </a:xfrm>
          </p:grpSpPr>
          <p:sp>
            <p:nvSpPr>
              <p:cNvPr id="236559" name="Freeform 15"/>
              <p:cNvSpPr>
                <a:spLocks/>
              </p:cNvSpPr>
              <p:nvPr/>
            </p:nvSpPr>
            <p:spPr bwMode="ltGray">
              <a:xfrm>
                <a:off x="1739" y="380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60" name="Freeform 16"/>
              <p:cNvSpPr>
                <a:spLocks/>
              </p:cNvSpPr>
              <p:nvPr/>
            </p:nvSpPr>
            <p:spPr bwMode="ltGray">
              <a:xfrm>
                <a:off x="1782" y="389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61" name="Freeform 17"/>
              <p:cNvSpPr>
                <a:spLocks/>
              </p:cNvSpPr>
              <p:nvPr/>
            </p:nvSpPr>
            <p:spPr bwMode="ltGray">
              <a:xfrm>
                <a:off x="1680" y="389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grpSp>
        <p:grpSp>
          <p:nvGrpSpPr>
            <p:cNvPr id="11281" name="Group 18"/>
            <p:cNvGrpSpPr>
              <a:grpSpLocks/>
            </p:cNvGrpSpPr>
            <p:nvPr/>
          </p:nvGrpSpPr>
          <p:grpSpPr bwMode="auto">
            <a:xfrm>
              <a:off x="2416" y="3817"/>
              <a:ext cx="179" cy="167"/>
              <a:chOff x="2416" y="3817"/>
              <a:chExt cx="179" cy="167"/>
            </a:xfrm>
          </p:grpSpPr>
          <p:sp>
            <p:nvSpPr>
              <p:cNvPr id="236563" name="Freeform 19"/>
              <p:cNvSpPr>
                <a:spLocks/>
              </p:cNvSpPr>
              <p:nvPr/>
            </p:nvSpPr>
            <p:spPr bwMode="ltGray">
              <a:xfrm>
                <a:off x="2475" y="381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64" name="Freeform 20"/>
              <p:cNvSpPr>
                <a:spLocks/>
              </p:cNvSpPr>
              <p:nvPr/>
            </p:nvSpPr>
            <p:spPr bwMode="ltGray">
              <a:xfrm>
                <a:off x="2518" y="389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65" name="Freeform 21"/>
              <p:cNvSpPr>
                <a:spLocks/>
              </p:cNvSpPr>
              <p:nvPr/>
            </p:nvSpPr>
            <p:spPr bwMode="ltGray">
              <a:xfrm>
                <a:off x="2416" y="390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grpSp>
        <p:grpSp>
          <p:nvGrpSpPr>
            <p:cNvPr id="11282" name="Group 22"/>
            <p:cNvGrpSpPr>
              <a:grpSpLocks/>
            </p:cNvGrpSpPr>
            <p:nvPr/>
          </p:nvGrpSpPr>
          <p:grpSpPr bwMode="auto">
            <a:xfrm>
              <a:off x="3120" y="3801"/>
              <a:ext cx="179" cy="167"/>
              <a:chOff x="3120" y="3801"/>
              <a:chExt cx="179" cy="167"/>
            </a:xfrm>
          </p:grpSpPr>
          <p:sp>
            <p:nvSpPr>
              <p:cNvPr id="236567" name="Freeform 23"/>
              <p:cNvSpPr>
                <a:spLocks/>
              </p:cNvSpPr>
              <p:nvPr/>
            </p:nvSpPr>
            <p:spPr bwMode="ltGray">
              <a:xfrm>
                <a:off x="3179" y="3801"/>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68" name="Freeform 24"/>
              <p:cNvSpPr>
                <a:spLocks/>
              </p:cNvSpPr>
              <p:nvPr/>
            </p:nvSpPr>
            <p:spPr bwMode="ltGray">
              <a:xfrm>
                <a:off x="3222" y="3882"/>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69" name="Freeform 25"/>
              <p:cNvSpPr>
                <a:spLocks/>
              </p:cNvSpPr>
              <p:nvPr/>
            </p:nvSpPr>
            <p:spPr bwMode="ltGray">
              <a:xfrm>
                <a:off x="3120" y="3884"/>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grpSp>
        <p:sp>
          <p:nvSpPr>
            <p:cNvPr id="236570" name="Freeform 26"/>
            <p:cNvSpPr>
              <a:spLocks/>
            </p:cNvSpPr>
            <p:nvPr/>
          </p:nvSpPr>
          <p:spPr bwMode="ltGray">
            <a:xfrm>
              <a:off x="3899" y="3801"/>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71" name="Freeform 27"/>
            <p:cNvSpPr>
              <a:spLocks/>
            </p:cNvSpPr>
            <p:nvPr/>
          </p:nvSpPr>
          <p:spPr bwMode="ltGray">
            <a:xfrm>
              <a:off x="3942" y="3882"/>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72" name="Freeform 28"/>
            <p:cNvSpPr>
              <a:spLocks/>
            </p:cNvSpPr>
            <p:nvPr/>
          </p:nvSpPr>
          <p:spPr bwMode="ltGray">
            <a:xfrm>
              <a:off x="3840" y="3884"/>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73" name="Freeform 29"/>
            <p:cNvSpPr>
              <a:spLocks/>
            </p:cNvSpPr>
            <p:nvPr/>
          </p:nvSpPr>
          <p:spPr bwMode="ltGray">
            <a:xfrm>
              <a:off x="4627" y="3801"/>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74" name="Freeform 30"/>
            <p:cNvSpPr>
              <a:spLocks/>
            </p:cNvSpPr>
            <p:nvPr/>
          </p:nvSpPr>
          <p:spPr bwMode="ltGray">
            <a:xfrm>
              <a:off x="4670" y="3882"/>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sp>
          <p:nvSpPr>
            <p:cNvPr id="236575" name="Freeform 31"/>
            <p:cNvSpPr>
              <a:spLocks/>
            </p:cNvSpPr>
            <p:nvPr/>
          </p:nvSpPr>
          <p:spPr bwMode="ltGray">
            <a:xfrm>
              <a:off x="4568" y="3884"/>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a:tailEnd/>
            </a:ln>
            <a:effectLst>
              <a:outerShdw dist="13470" dir="2700000" algn="ctr" rotWithShape="0">
                <a:schemeClr val="bg2">
                  <a:alpha val="50000"/>
                </a:schemeClr>
              </a:outerShdw>
            </a:effectLst>
          </p:spPr>
          <p:txBody>
            <a:bodyPr/>
            <a:lstStyle/>
            <a:p>
              <a:pPr>
                <a:defRPr/>
              </a:pPr>
              <a:endParaRPr lang="en-US"/>
            </a:p>
          </p:txBody>
        </p:sp>
      </p:grpSp>
      <p:sp>
        <p:nvSpPr>
          <p:cNvPr id="11267" name="Rectangle 3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1268" name="Rectangle 3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6578" name="Rectangle 3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fld id="{FE921E6C-845F-432F-B7FB-8241ED6C6655}" type="datetime1">
              <a:rPr lang="en-US"/>
              <a:pPr>
                <a:defRPr/>
              </a:pPr>
              <a:t>1/1/2020</a:t>
            </a:fld>
            <a:endParaRPr lang="en-US"/>
          </a:p>
        </p:txBody>
      </p:sp>
      <p:sp>
        <p:nvSpPr>
          <p:cNvPr id="236579" name="Rectangle 3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r>
              <a:rPr lang="en-US"/>
              <a:t>DR.L.GIRIJA  SKHMC</a:t>
            </a:r>
          </a:p>
        </p:txBody>
      </p:sp>
      <p:sp>
        <p:nvSpPr>
          <p:cNvPr id="236580" name="Rectangle 3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14715753-BC35-453C-A78B-0C26DD34AC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4400" u="sng">
          <a:solidFill>
            <a:schemeClr val="tx2"/>
          </a:solidFill>
          <a:latin typeface="+mj-lt"/>
          <a:ea typeface="+mj-ea"/>
          <a:cs typeface="+mj-cs"/>
        </a:defRPr>
      </a:lvl1pPr>
      <a:lvl2pPr algn="ctr" rtl="0" eaLnBrk="0" fontAlgn="base" hangingPunct="0">
        <a:spcBef>
          <a:spcPct val="0"/>
        </a:spcBef>
        <a:spcAft>
          <a:spcPct val="0"/>
        </a:spcAft>
        <a:defRPr sz="4400" u="sng">
          <a:solidFill>
            <a:schemeClr val="tx2"/>
          </a:solidFill>
          <a:latin typeface="Times New Roman" pitchFamily="18" charset="0"/>
        </a:defRPr>
      </a:lvl2pPr>
      <a:lvl3pPr algn="ctr" rtl="0" eaLnBrk="0" fontAlgn="base" hangingPunct="0">
        <a:spcBef>
          <a:spcPct val="0"/>
        </a:spcBef>
        <a:spcAft>
          <a:spcPct val="0"/>
        </a:spcAft>
        <a:defRPr sz="4400" u="sng">
          <a:solidFill>
            <a:schemeClr val="tx2"/>
          </a:solidFill>
          <a:latin typeface="Times New Roman" pitchFamily="18" charset="0"/>
        </a:defRPr>
      </a:lvl3pPr>
      <a:lvl4pPr algn="ctr" rtl="0" eaLnBrk="0" fontAlgn="base" hangingPunct="0">
        <a:spcBef>
          <a:spcPct val="0"/>
        </a:spcBef>
        <a:spcAft>
          <a:spcPct val="0"/>
        </a:spcAft>
        <a:defRPr sz="4400" u="sng">
          <a:solidFill>
            <a:schemeClr val="tx2"/>
          </a:solidFill>
          <a:latin typeface="Times New Roman" pitchFamily="18" charset="0"/>
        </a:defRPr>
      </a:lvl4pPr>
      <a:lvl5pPr algn="ctr" rtl="0" eaLnBrk="0" fontAlgn="base" hangingPunct="0">
        <a:spcBef>
          <a:spcPct val="0"/>
        </a:spcBef>
        <a:spcAft>
          <a:spcPct val="0"/>
        </a:spcAft>
        <a:defRPr sz="4400" u="sng">
          <a:solidFill>
            <a:schemeClr val="tx2"/>
          </a:solidFill>
          <a:latin typeface="Times New Roman" pitchFamily="18" charset="0"/>
        </a:defRPr>
      </a:lvl5pPr>
      <a:lvl6pPr marL="457200" algn="ctr" rtl="0" eaLnBrk="0" fontAlgn="base" hangingPunct="0">
        <a:spcBef>
          <a:spcPct val="0"/>
        </a:spcBef>
        <a:spcAft>
          <a:spcPct val="0"/>
        </a:spcAft>
        <a:defRPr sz="4400" u="sng">
          <a:solidFill>
            <a:schemeClr val="tx2"/>
          </a:solidFill>
          <a:latin typeface="Times New Roman" pitchFamily="18" charset="0"/>
        </a:defRPr>
      </a:lvl6pPr>
      <a:lvl7pPr marL="914400" algn="ctr" rtl="0" eaLnBrk="0" fontAlgn="base" hangingPunct="0">
        <a:spcBef>
          <a:spcPct val="0"/>
        </a:spcBef>
        <a:spcAft>
          <a:spcPct val="0"/>
        </a:spcAft>
        <a:defRPr sz="4400" u="sng">
          <a:solidFill>
            <a:schemeClr val="tx2"/>
          </a:solidFill>
          <a:latin typeface="Times New Roman" pitchFamily="18" charset="0"/>
        </a:defRPr>
      </a:lvl7pPr>
      <a:lvl8pPr marL="1371600" algn="ctr" rtl="0" eaLnBrk="0" fontAlgn="base" hangingPunct="0">
        <a:spcBef>
          <a:spcPct val="0"/>
        </a:spcBef>
        <a:spcAft>
          <a:spcPct val="0"/>
        </a:spcAft>
        <a:defRPr sz="4400" u="sng">
          <a:solidFill>
            <a:schemeClr val="tx2"/>
          </a:solidFill>
          <a:latin typeface="Times New Roman" pitchFamily="18" charset="0"/>
        </a:defRPr>
      </a:lvl8pPr>
      <a:lvl9pPr marL="1828800" algn="ctr" rtl="0" eaLnBrk="0" fontAlgn="base" hangingPunct="0">
        <a:spcBef>
          <a:spcPct val="0"/>
        </a:spcBef>
        <a:spcAft>
          <a:spcPct val="0"/>
        </a:spcAft>
        <a:defRPr sz="4400" u="sng">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319088" y="1828800"/>
            <a:ext cx="8824912" cy="5029200"/>
            <a:chOff x="201" y="1152"/>
            <a:chExt cx="5559" cy="3168"/>
          </a:xfrm>
        </p:grpSpPr>
        <p:sp>
          <p:nvSpPr>
            <p:cNvPr id="24781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24781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en-US"/>
            </a:p>
          </p:txBody>
        </p:sp>
        <p:sp>
          <p:nvSpPr>
            <p:cNvPr id="24781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24781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24781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4781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4781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24781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24781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C0C0C0"/>
                  </a:outerShdw>
                </a:effectLst>
              </a:defRPr>
            </a:lvl1pPr>
          </a:lstStyle>
          <a:p>
            <a:pPr>
              <a:defRPr/>
            </a:pPr>
            <a:fld id="{7C53576F-D531-41B6-B816-C36B195A3992}" type="datetime1">
              <a:rPr lang="en-US"/>
              <a:pPr>
                <a:defRPr/>
              </a:pPr>
              <a:t>1/1/2020</a:t>
            </a:fld>
            <a:endParaRPr lang="en-US"/>
          </a:p>
        </p:txBody>
      </p:sp>
      <p:sp>
        <p:nvSpPr>
          <p:cNvPr id="24782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C0C0C0"/>
                  </a:outerShdw>
                </a:effectLst>
              </a:defRPr>
            </a:lvl1pPr>
          </a:lstStyle>
          <a:p>
            <a:pPr>
              <a:defRPr/>
            </a:pPr>
            <a:r>
              <a:rPr lang="en-US"/>
              <a:t>DR.L.GIRIJA  SKHMC</a:t>
            </a:r>
          </a:p>
        </p:txBody>
      </p:sp>
      <p:sp>
        <p:nvSpPr>
          <p:cNvPr id="24782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C0C0C0"/>
                  </a:outerShdw>
                </a:effectLst>
              </a:defRPr>
            </a:lvl1pPr>
          </a:lstStyle>
          <a:p>
            <a:pPr>
              <a:defRPr/>
            </a:pPr>
            <a:fld id="{D8BAD322-2CB1-4A2A-AF74-E78F0FE6F391}" type="slidenum">
              <a:rPr lang="en-US"/>
              <a:pPr>
                <a:defRPr/>
              </a:pPr>
              <a:t>‹#›</a:t>
            </a:fld>
            <a:endParaRPr lang="en-US"/>
          </a:p>
        </p:txBody>
      </p:sp>
      <p:sp>
        <p:nvSpPr>
          <p:cNvPr id="24782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782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sldNum="0" hdr="0"/>
  <p:txStyles>
    <p:titleStyle>
      <a:lvl1pPr algn="l"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FE921E6C-845F-432F-B7FB-8241ED6C6655}" type="datetime1">
              <a:rPr lang="en-US" smtClean="0"/>
              <a:pPr>
                <a:defRPr/>
              </a:pPr>
              <a:t>1/1/2020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DR.L.GIRIJA  SKHMC</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4715753-BC35-453C-A78B-0C26DD34ACE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hf sldNum="0"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4.xml"/><Relationship Id="rId1" Type="http://schemas.openxmlformats.org/officeDocument/2006/relationships/video" Target="file:///C:\Documents%20and%20Settings\Girija\My%20Documents\ClipBimanualwmvmed.wm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4.xml"/><Relationship Id="rId1" Type="http://schemas.openxmlformats.org/officeDocument/2006/relationships/video" Target="file:///E:\med%20videos\bimanual%20ex.MP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30.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31.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image" Target="../media/image32.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5.vml"/><Relationship Id="rId4" Type="http://schemas.openxmlformats.org/officeDocument/2006/relationships/image" Target="../media/image33.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6.vml"/><Relationship Id="rId4" Type="http://schemas.openxmlformats.org/officeDocument/2006/relationships/image" Target="../media/image34.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4.xml"/><Relationship Id="rId1" Type="http://schemas.openxmlformats.org/officeDocument/2006/relationships/vmlDrawing" Target="../drawings/vmlDrawing7.vml"/><Relationship Id="rId4" Type="http://schemas.openxmlformats.org/officeDocument/2006/relationships/image" Target="../media/image35.emf"/></Relationships>
</file>

<file path=ppt/slides/_rels/slide5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Box 3"/>
          <p:cNvSpPr txBox="1">
            <a:spLocks noChangeArrowheads="1"/>
          </p:cNvSpPr>
          <p:nvPr/>
        </p:nvSpPr>
        <p:spPr bwMode="auto">
          <a:xfrm>
            <a:off x="381000" y="1295400"/>
            <a:ext cx="8153400" cy="2554288"/>
          </a:xfrm>
          <a:prstGeom prst="rect">
            <a:avLst/>
          </a:prstGeom>
          <a:noFill/>
          <a:ln w="9525">
            <a:noFill/>
            <a:miter lim="800000"/>
            <a:headEnd/>
            <a:tailEnd/>
          </a:ln>
        </p:spPr>
        <p:txBody>
          <a:bodyPr>
            <a:spAutoFit/>
          </a:bodyPr>
          <a:lstStyle/>
          <a:p>
            <a:pPr algn="ctr"/>
            <a:r>
              <a:rPr lang="en-US" sz="8000" b="1" i="1" dirty="0">
                <a:solidFill>
                  <a:srgbClr val="FF0000"/>
                </a:solidFill>
                <a:latin typeface="Colonna MT" panose="04020805060202030203" pitchFamily="82" charset="0"/>
              </a:rPr>
              <a:t>PELVIC EXAMINATION</a:t>
            </a:r>
          </a:p>
        </p:txBody>
      </p:sp>
      <p:sp>
        <p:nvSpPr>
          <p:cNvPr id="2" name="TextBox 1"/>
          <p:cNvSpPr txBox="1"/>
          <p:nvPr/>
        </p:nvSpPr>
        <p:spPr>
          <a:xfrm>
            <a:off x="4572000" y="4419600"/>
            <a:ext cx="4343400" cy="2031325"/>
          </a:xfrm>
          <a:prstGeom prst="rect">
            <a:avLst/>
          </a:prstGeom>
          <a:noFill/>
        </p:spPr>
        <p:txBody>
          <a:bodyPr wrap="square" rtlCol="0">
            <a:spAutoFit/>
          </a:bodyPr>
          <a:lstStyle/>
          <a:p>
            <a:r>
              <a:rPr lang="en-US" b="1" dirty="0">
                <a:solidFill>
                  <a:srgbClr val="FF0000"/>
                </a:solidFill>
                <a:latin typeface="Bradley Hand ITC" panose="03070402050302030203" pitchFamily="66" charset="0"/>
              </a:rPr>
              <a:t>DR. L. GIRIJA. </a:t>
            </a:r>
            <a:r>
              <a:rPr lang="en-US" b="1" smtClean="0">
                <a:solidFill>
                  <a:srgbClr val="FF0000"/>
                </a:solidFill>
                <a:latin typeface="Bradley Hand ITC" panose="03070402050302030203" pitchFamily="66" charset="0"/>
              </a:rPr>
              <a:t>M.D. </a:t>
            </a:r>
            <a:r>
              <a:rPr lang="en-US" b="1" dirty="0">
                <a:solidFill>
                  <a:srgbClr val="FF0000"/>
                </a:solidFill>
                <a:latin typeface="Bradley Hand ITC" panose="03070402050302030203" pitchFamily="66" charset="0"/>
              </a:rPr>
              <a:t>(</a:t>
            </a:r>
            <a:r>
              <a:rPr lang="en-US" b="1" dirty="0" err="1">
                <a:solidFill>
                  <a:srgbClr val="FF0000"/>
                </a:solidFill>
                <a:latin typeface="Bradley Hand ITC" panose="03070402050302030203" pitchFamily="66" charset="0"/>
              </a:rPr>
              <a:t>Hom</a:t>
            </a:r>
            <a:r>
              <a:rPr lang="en-US" b="1" dirty="0">
                <a:solidFill>
                  <a:srgbClr val="FF0000"/>
                </a:solidFill>
                <a:latin typeface="Bradley Hand ITC" panose="03070402050302030203" pitchFamily="66" charset="0"/>
              </a:rPr>
              <a:t>.), </a:t>
            </a:r>
          </a:p>
          <a:p>
            <a:r>
              <a:rPr lang="en-US" b="1" dirty="0">
                <a:solidFill>
                  <a:srgbClr val="FF0000"/>
                </a:solidFill>
                <a:latin typeface="Bradley Hand ITC" panose="03070402050302030203" pitchFamily="66" charset="0"/>
              </a:rPr>
              <a:t>Associate professor,</a:t>
            </a:r>
          </a:p>
          <a:p>
            <a:r>
              <a:rPr lang="en-US" b="1" dirty="0">
                <a:solidFill>
                  <a:srgbClr val="FF0000"/>
                </a:solidFill>
                <a:latin typeface="Bradley Hand ITC" panose="03070402050302030203" pitchFamily="66" charset="0"/>
              </a:rPr>
              <a:t>DEPARTMENT OF GYNAECOLOGY AND OBSTETRICS,</a:t>
            </a:r>
          </a:p>
          <a:p>
            <a:r>
              <a:rPr lang="en-US" b="1" dirty="0">
                <a:solidFill>
                  <a:srgbClr val="FF0000"/>
                </a:solidFill>
                <a:latin typeface="Bradley Hand ITC" panose="03070402050302030203" pitchFamily="66" charset="0"/>
              </a:rPr>
              <a:t>SARADA KRISHNA HOMOEOPATHIC MEDICAL COLLEGE,</a:t>
            </a:r>
          </a:p>
          <a:p>
            <a:r>
              <a:rPr lang="en-US" b="1" dirty="0">
                <a:solidFill>
                  <a:srgbClr val="FF0000"/>
                </a:solidFill>
                <a:latin typeface="Bradley Hand ITC" panose="03070402050302030203" pitchFamily="66" charset="0"/>
              </a:rPr>
              <a:t> KULASEKHARAM</a:t>
            </a:r>
            <a:endParaRPr lang="en-US" b="1" dirty="0">
              <a:latin typeface="Bradley Hand ITC" panose="03070402050302030203"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a:buFontTx/>
              <a:buNone/>
              <a:defRPr/>
            </a:pPr>
            <a:r>
              <a:rPr lang="en-US" b="1" dirty="0" err="1" smtClean="0">
                <a:solidFill>
                  <a:srgbClr val="990000"/>
                </a:solidFill>
                <a:effectLst>
                  <a:outerShdw blurRad="38100" dist="38100" dir="2700000" algn="tl">
                    <a:srgbClr val="C0C0C0"/>
                  </a:outerShdw>
                </a:effectLst>
              </a:rPr>
              <a:t>H.Vestibule</a:t>
            </a:r>
            <a:endParaRPr lang="en-US" b="1" dirty="0" smtClean="0">
              <a:solidFill>
                <a:srgbClr val="990000"/>
              </a:solidFill>
              <a:effectLst>
                <a:outerShdw blurRad="38100" dist="38100" dir="2700000" algn="tl">
                  <a:srgbClr val="C0C0C0"/>
                </a:outerShdw>
              </a:effectLst>
            </a:endParaRPr>
          </a:p>
          <a:p>
            <a:pPr>
              <a:buFontTx/>
              <a:buNone/>
              <a:defRPr/>
            </a:pPr>
            <a:r>
              <a:rPr lang="en-US" b="1" dirty="0" smtClean="0">
                <a:solidFill>
                  <a:srgbClr val="990000"/>
                </a:solidFill>
                <a:effectLst>
                  <a:outerShdw blurRad="38100" dist="38100" dir="2700000" algn="tl">
                    <a:srgbClr val="C0C0C0"/>
                  </a:outerShdw>
                </a:effectLst>
              </a:rPr>
              <a:t>I.	</a:t>
            </a:r>
            <a:r>
              <a:rPr lang="en-US" b="1" dirty="0" err="1" smtClean="0">
                <a:solidFill>
                  <a:srgbClr val="990000"/>
                </a:solidFill>
                <a:effectLst>
                  <a:outerShdw blurRad="38100" dist="38100" dir="2700000" algn="tl">
                    <a:srgbClr val="C0C0C0"/>
                  </a:outerShdw>
                </a:effectLst>
              </a:rPr>
              <a:t>Bartholin’s</a:t>
            </a:r>
            <a:r>
              <a:rPr lang="en-US" b="1" dirty="0" smtClean="0">
                <a:solidFill>
                  <a:srgbClr val="990000"/>
                </a:solidFill>
                <a:effectLst>
                  <a:outerShdw blurRad="38100" dist="38100" dir="2700000" algn="tl">
                    <a:srgbClr val="C0C0C0"/>
                  </a:outerShdw>
                </a:effectLst>
              </a:rPr>
              <a:t> glands (greater vestibular) </a:t>
            </a:r>
          </a:p>
          <a:p>
            <a:pPr>
              <a:buFontTx/>
              <a:buNone/>
              <a:defRPr/>
            </a:pPr>
            <a:r>
              <a:rPr lang="en-US" b="1" dirty="0" smtClean="0">
                <a:solidFill>
                  <a:srgbClr val="990000"/>
                </a:solidFill>
                <a:effectLst>
                  <a:outerShdw blurRad="38100" dist="38100" dir="2700000" algn="tl">
                    <a:srgbClr val="C0C0C0"/>
                  </a:outerShdw>
                </a:effectLst>
              </a:rPr>
              <a:t>J.	</a:t>
            </a:r>
            <a:r>
              <a:rPr lang="en-US" b="1" dirty="0" err="1" smtClean="0">
                <a:solidFill>
                  <a:srgbClr val="990000"/>
                </a:solidFill>
                <a:effectLst>
                  <a:outerShdw blurRad="38100" dist="38100" dir="2700000" algn="tl">
                    <a:srgbClr val="C0C0C0"/>
                  </a:outerShdw>
                </a:effectLst>
              </a:rPr>
              <a:t>Skene’s</a:t>
            </a:r>
            <a:r>
              <a:rPr lang="en-US" b="1" dirty="0" smtClean="0">
                <a:solidFill>
                  <a:srgbClr val="990000"/>
                </a:solidFill>
                <a:effectLst>
                  <a:outerShdw blurRad="38100" dist="38100" dir="2700000" algn="tl">
                    <a:srgbClr val="C0C0C0"/>
                  </a:outerShdw>
                </a:effectLst>
              </a:rPr>
              <a:t> glands (Para urethral) -</a:t>
            </a:r>
          </a:p>
          <a:p>
            <a:pPr>
              <a:buFontTx/>
              <a:buNone/>
              <a:defRPr/>
            </a:pPr>
            <a:r>
              <a:rPr lang="en-US" b="1" dirty="0" err="1" smtClean="0">
                <a:solidFill>
                  <a:srgbClr val="990000"/>
                </a:solidFill>
                <a:effectLst>
                  <a:outerShdw blurRad="38100" dist="38100" dir="2700000" algn="tl">
                    <a:srgbClr val="C0C0C0"/>
                  </a:outerShdw>
                </a:effectLst>
              </a:rPr>
              <a:t>K.Lesions</a:t>
            </a:r>
            <a:r>
              <a:rPr lang="en-US" b="1" dirty="0" smtClean="0">
                <a:solidFill>
                  <a:srgbClr val="990000"/>
                </a:solidFill>
                <a:effectLst>
                  <a:outerShdw blurRad="38100" dist="38100" dir="2700000" algn="tl">
                    <a:srgbClr val="C0C0C0"/>
                  </a:outerShdw>
                </a:effectLst>
              </a:rPr>
              <a:t>, discharge</a:t>
            </a:r>
          </a:p>
          <a:p>
            <a:pPr marL="514350" indent="-514350">
              <a:buFontTx/>
              <a:buAutoNum type="alphaUcPeriod" startAt="12"/>
              <a:defRPr/>
            </a:pPr>
            <a:r>
              <a:rPr lang="en-US" b="1" dirty="0" smtClean="0">
                <a:solidFill>
                  <a:srgbClr val="990000"/>
                </a:solidFill>
                <a:effectLst>
                  <a:outerShdw blurRad="38100" dist="38100" dir="2700000" algn="tl">
                    <a:srgbClr val="C0C0C0"/>
                  </a:outerShdw>
                </a:effectLst>
              </a:rPr>
              <a:t>Pubic hair pattern</a:t>
            </a:r>
          </a:p>
          <a:p>
            <a:pPr marL="514350" indent="-514350">
              <a:buFontTx/>
              <a:buNone/>
              <a:defRPr/>
            </a:pPr>
            <a:r>
              <a:rPr lang="en-US" sz="2800" b="1" dirty="0" smtClean="0">
                <a:solidFill>
                  <a:schemeClr val="tx1">
                    <a:lumMod val="60000"/>
                    <a:lumOff val="40000"/>
                  </a:schemeClr>
                </a:solidFill>
                <a:effectLst>
                  <a:outerShdw blurRad="38100" dist="38100" dir="2700000" algn="tl">
                    <a:srgbClr val="C0C0C0"/>
                  </a:outerShdw>
                </a:effectLst>
              </a:rPr>
              <a:t>    </a:t>
            </a:r>
            <a:r>
              <a:rPr lang="en-US" sz="2800" b="1" smtClean="0">
                <a:solidFill>
                  <a:schemeClr val="tx1">
                    <a:lumMod val="60000"/>
                    <a:lumOff val="40000"/>
                  </a:schemeClr>
                </a:solidFill>
                <a:effectLst>
                  <a:outerShdw blurRad="38100" dist="38100" dir="2700000" algn="tl">
                    <a:srgbClr val="C0C0C0"/>
                  </a:outerShdw>
                </a:effectLst>
              </a:rPr>
              <a:t>ANY ANATOMICALABNORMALITIES,</a:t>
            </a:r>
            <a:endParaRPr lang="en-US" sz="2800" b="1" dirty="0" smtClean="0">
              <a:solidFill>
                <a:schemeClr val="tx1">
                  <a:lumMod val="60000"/>
                  <a:lumOff val="40000"/>
                </a:schemeClr>
              </a:solidFill>
              <a:effectLst>
                <a:outerShdw blurRad="38100" dist="38100" dir="2700000" algn="tl">
                  <a:srgbClr val="C0C0C0"/>
                </a:outerShdw>
              </a:effectLst>
            </a:endParaRPr>
          </a:p>
          <a:p>
            <a:pPr marL="514350" indent="-514350">
              <a:buFontTx/>
              <a:buNone/>
              <a:defRPr/>
            </a:pPr>
            <a:r>
              <a:rPr lang="en-US" sz="2800" b="1" dirty="0" smtClean="0">
                <a:solidFill>
                  <a:schemeClr val="tx1">
                    <a:lumMod val="60000"/>
                    <a:lumOff val="40000"/>
                  </a:schemeClr>
                </a:solidFill>
                <a:effectLst>
                  <a:outerShdw blurRad="38100" dist="38100" dir="2700000" algn="tl">
                    <a:srgbClr val="C0C0C0"/>
                  </a:outerShdw>
                </a:effectLst>
              </a:rPr>
              <a:t>    ANY PALPABLE PATHOLOGY OVER THE AREA</a:t>
            </a:r>
          </a:p>
        </p:txBody>
      </p:sp>
      <p:pic>
        <p:nvPicPr>
          <p:cNvPr id="79875" name="Picture 5" descr="hospital"/>
          <p:cNvPicPr>
            <a:picLocks noChangeAspect="1" noChangeArrowheads="1" noCrop="1"/>
          </p:cNvPicPr>
          <p:nvPr/>
        </p:nvPicPr>
        <p:blipFill>
          <a:blip r:embed="rId2"/>
          <a:srcRect/>
          <a:stretch>
            <a:fillRect/>
          </a:stretch>
        </p:blipFill>
        <p:spPr bwMode="auto">
          <a:xfrm>
            <a:off x="6553200" y="0"/>
            <a:ext cx="1752600" cy="240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914400"/>
            <a:ext cx="7772400" cy="4114800"/>
          </a:xfrm>
        </p:spPr>
        <p:txBody>
          <a:bodyPr>
            <a:normAutofit/>
          </a:bodyPr>
          <a:lstStyle/>
          <a:p>
            <a:pPr>
              <a:lnSpc>
                <a:spcPct val="80000"/>
              </a:lnSpc>
              <a:defRPr/>
            </a:pPr>
            <a:r>
              <a:rPr lang="en-US" b="1" smtClean="0">
                <a:solidFill>
                  <a:schemeClr val="tx2"/>
                </a:solidFill>
              </a:rPr>
              <a:t>Bartholin’s glands and Skene’s glands are normally non-palpable; swelling and tenderness indicate abnormality (e.g., abscess)</a:t>
            </a:r>
          </a:p>
          <a:p>
            <a:pPr>
              <a:lnSpc>
                <a:spcPct val="80000"/>
              </a:lnSpc>
              <a:defRPr/>
            </a:pPr>
            <a:r>
              <a:rPr lang="en-US" b="1" smtClean="0">
                <a:solidFill>
                  <a:schemeClr val="tx2"/>
                </a:solidFill>
              </a:rPr>
              <a:t>Test for relaxation of supporting structures:</a:t>
            </a:r>
          </a:p>
          <a:p>
            <a:pPr lvl="1">
              <a:lnSpc>
                <a:spcPct val="80000"/>
              </a:lnSpc>
              <a:defRPr/>
            </a:pPr>
            <a:r>
              <a:rPr lang="en-US" b="1" smtClean="0">
                <a:solidFill>
                  <a:schemeClr val="tx2"/>
                </a:solidFill>
              </a:rPr>
              <a:t>Palpate perineal tone.</a:t>
            </a:r>
          </a:p>
          <a:p>
            <a:pPr lvl="1">
              <a:lnSpc>
                <a:spcPct val="80000"/>
              </a:lnSpc>
              <a:defRPr/>
            </a:pPr>
            <a:r>
              <a:rPr lang="en-US" b="1" smtClean="0">
                <a:solidFill>
                  <a:schemeClr val="tx2"/>
                </a:solidFill>
              </a:rPr>
              <a:t>Patient is told to hold breath and strain ; involuntary loss of urine; or descent of vaginal wall, or cervix to the introits indicates abnormality.  Inquire about loses of urine with cough or sneeze.</a:t>
            </a:r>
          </a:p>
          <a:p>
            <a:pPr>
              <a:lnSpc>
                <a:spcPct val="80000"/>
              </a:lnSpc>
              <a:defRPr/>
            </a:pPr>
            <a:endParaRPr lang="en-US" b="1" smtClean="0">
              <a:solidFill>
                <a:schemeClr val="tx2"/>
              </a:solidFill>
            </a:endParaRPr>
          </a:p>
        </p:txBody>
      </p:sp>
      <p:sp>
        <p:nvSpPr>
          <p:cNvPr id="4" name="Date Placeholder 3"/>
          <p:cNvSpPr>
            <a:spLocks noGrp="1"/>
          </p:cNvSpPr>
          <p:nvPr>
            <p:ph type="dt" sz="half" idx="10"/>
          </p:nvPr>
        </p:nvSpPr>
        <p:spPr/>
        <p:txBody>
          <a:bodyPr/>
          <a:lstStyle/>
          <a:p>
            <a:pPr>
              <a:defRPr/>
            </a:pPr>
            <a:fld id="{DD617064-B89D-4C14-A1AA-78074D736672}" type="datetime1">
              <a:rPr lang="en-US"/>
              <a:pPr>
                <a:defRPr/>
              </a:pPr>
              <a:t>1/1/2020</a:t>
            </a:fld>
            <a:endParaRPr lang="en-US"/>
          </a:p>
        </p:txBody>
      </p:sp>
      <p:sp>
        <p:nvSpPr>
          <p:cNvPr id="5" name="Footer Placeholder 5"/>
          <p:cNvSpPr>
            <a:spLocks noGrp="1"/>
          </p:cNvSpPr>
          <p:nvPr>
            <p:ph type="ftr" sz="quarter" idx="11"/>
          </p:nvPr>
        </p:nvSpPr>
        <p:spPr/>
        <p:txBody>
          <a:bodyPr/>
          <a:lstStyle/>
          <a:p>
            <a:pPr>
              <a:defRPr/>
            </a:pPr>
            <a:r>
              <a:rPr lang="en-US"/>
              <a:t>DR.L.GIRIJA  SKHMC</a:t>
            </a:r>
          </a:p>
        </p:txBody>
      </p:sp>
      <p:pic>
        <p:nvPicPr>
          <p:cNvPr id="80901" name="Picture 4" descr="1_line_misc_12x"/>
          <p:cNvPicPr>
            <a:picLocks noChangeAspect="1" noChangeArrowheads="1" noCrop="1"/>
          </p:cNvPicPr>
          <p:nvPr/>
        </p:nvPicPr>
        <p:blipFill>
          <a:blip r:embed="rId2"/>
          <a:srcRect/>
          <a:stretch>
            <a:fillRect/>
          </a:stretch>
        </p:blipFill>
        <p:spPr bwMode="auto">
          <a:xfrm>
            <a:off x="1295400" y="5791200"/>
            <a:ext cx="6553200"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838200" y="2209800"/>
            <a:ext cx="7467600" cy="3810000"/>
          </a:xfrm>
        </p:spPr>
        <p:txBody>
          <a:bodyPr>
            <a:normAutofit lnSpcReduction="10000"/>
          </a:bodyPr>
          <a:lstStyle/>
          <a:p>
            <a:pPr>
              <a:lnSpc>
                <a:spcPct val="90000"/>
              </a:lnSpc>
              <a:defRPr/>
            </a:pPr>
            <a:r>
              <a:rPr lang="en-US" sz="2400" b="1" smtClean="0">
                <a:solidFill>
                  <a:srgbClr val="00CC66"/>
                </a:solidFill>
                <a:effectLst>
                  <a:outerShdw blurRad="38100" dist="38100" dir="2700000" algn="tl">
                    <a:srgbClr val="FFFFFF"/>
                  </a:outerShdw>
                </a:effectLst>
              </a:rPr>
              <a:t>Position the patient at the very edge of the exam table, with her feet in stirrups, knees bent and relaxed out to the side </a:t>
            </a:r>
          </a:p>
          <a:p>
            <a:pPr>
              <a:lnSpc>
                <a:spcPct val="90000"/>
              </a:lnSpc>
              <a:defRPr/>
            </a:pPr>
            <a:r>
              <a:rPr lang="en-US" sz="2400" b="1" smtClean="0">
                <a:solidFill>
                  <a:srgbClr val="00CC66"/>
                </a:solidFill>
                <a:effectLst>
                  <a:outerShdw blurRad="38100" dist="38100" dir="2700000" algn="tl">
                    <a:srgbClr val="FFFFFF"/>
                  </a:outerShdw>
                </a:effectLst>
              </a:rPr>
              <a:t>Use a bright light to visually inspect the vulva, vagina and cervix. </a:t>
            </a:r>
          </a:p>
          <a:p>
            <a:pPr>
              <a:lnSpc>
                <a:spcPct val="90000"/>
              </a:lnSpc>
              <a:defRPr/>
            </a:pPr>
            <a:r>
              <a:rPr lang="en-US" sz="2400" b="1" smtClean="0">
                <a:solidFill>
                  <a:srgbClr val="00CC66"/>
                </a:solidFill>
                <a:effectLst>
                  <a:outerShdw blurRad="38100" dist="38100" dir="2700000" algn="tl">
                    <a:srgbClr val="FFFFFF"/>
                  </a:outerShdw>
                </a:effectLst>
              </a:rPr>
              <a:t>Separate the labia with your gloved fingers to look for any surface lesions, redness, or swellings</a:t>
            </a:r>
          </a:p>
          <a:p>
            <a:pPr>
              <a:lnSpc>
                <a:spcPct val="90000"/>
              </a:lnSpc>
              <a:defRPr/>
            </a:pPr>
            <a:r>
              <a:rPr lang="en-US" sz="2400" b="1" smtClean="0">
                <a:solidFill>
                  <a:srgbClr val="00CC66"/>
                </a:solidFill>
                <a:effectLst>
                  <a:outerShdw blurRad="38100" dist="38100" dir="2700000" algn="tl">
                    <a:srgbClr val="FFFFFF"/>
                  </a:outerShdw>
                </a:effectLst>
              </a:rPr>
              <a:t>Look within the pubic hair for the tiny movement of pubic lice or nits. </a:t>
            </a:r>
          </a:p>
          <a:p>
            <a:pPr>
              <a:lnSpc>
                <a:spcPct val="90000"/>
              </a:lnSpc>
              <a:defRPr/>
            </a:pPr>
            <a:r>
              <a:rPr lang="en-US" sz="2400" b="1" smtClean="0">
                <a:solidFill>
                  <a:srgbClr val="00CC66"/>
                </a:solidFill>
                <a:effectLst>
                  <a:outerShdw blurRad="38100" dist="38100" dir="2700000" algn="tl">
                    <a:srgbClr val="FFFFFF"/>
                  </a:outerShdw>
                </a:effectLst>
              </a:rPr>
              <a:t>Look on the labia for the cauliflower-like bumps that are known as venereal warts. </a:t>
            </a:r>
          </a:p>
        </p:txBody>
      </p:sp>
      <p:sp>
        <p:nvSpPr>
          <p:cNvPr id="6" name="Date Placeholder 3"/>
          <p:cNvSpPr>
            <a:spLocks noGrp="1"/>
          </p:cNvSpPr>
          <p:nvPr>
            <p:ph type="dt" sz="half" idx="10"/>
          </p:nvPr>
        </p:nvSpPr>
        <p:spPr/>
        <p:txBody>
          <a:bodyPr/>
          <a:lstStyle/>
          <a:p>
            <a:pPr>
              <a:defRPr/>
            </a:pPr>
            <a:fld id="{D45E65F4-1412-49BF-A8C4-E24482FA063B}" type="datetime1">
              <a:rPr lang="en-US"/>
              <a:pPr>
                <a:defRPr/>
              </a:pPr>
              <a:t>1/1/2020</a:t>
            </a:fld>
            <a:endParaRPr lang="en-US"/>
          </a:p>
        </p:txBody>
      </p:sp>
      <p:sp>
        <p:nvSpPr>
          <p:cNvPr id="7" name="Footer Placeholder 5"/>
          <p:cNvSpPr>
            <a:spLocks noGrp="1"/>
          </p:cNvSpPr>
          <p:nvPr>
            <p:ph type="ftr" sz="quarter" idx="11"/>
          </p:nvPr>
        </p:nvSpPr>
        <p:spPr/>
        <p:txBody>
          <a:bodyPr/>
          <a:lstStyle/>
          <a:p>
            <a:pPr>
              <a:defRPr/>
            </a:pPr>
            <a:r>
              <a:rPr lang="en-US"/>
              <a:t>DR.L.GIRIJA  SKHMC</a:t>
            </a:r>
          </a:p>
        </p:txBody>
      </p:sp>
      <p:sp>
        <p:nvSpPr>
          <p:cNvPr id="4098" name="Rectangle 2"/>
          <p:cNvSpPr>
            <a:spLocks noGrp="1" noChangeArrowheads="1"/>
          </p:cNvSpPr>
          <p:nvPr>
            <p:ph type="title"/>
          </p:nvPr>
        </p:nvSpPr>
        <p:spPr>
          <a:xfrm>
            <a:off x="685800" y="685800"/>
            <a:ext cx="7772400" cy="1143000"/>
          </a:xfrm>
        </p:spPr>
        <p:txBody>
          <a:bodyPr/>
          <a:lstStyle/>
          <a:p>
            <a:pPr>
              <a:defRPr/>
            </a:pPr>
            <a:r>
              <a:rPr lang="en-US" u="sng" smtClean="0">
                <a:solidFill>
                  <a:srgbClr val="00CC66"/>
                </a:solidFill>
                <a:effectLst>
                  <a:outerShdw blurRad="38100" dist="38100" dir="2700000" algn="tl">
                    <a:srgbClr val="FFFFFF"/>
                  </a:outerShdw>
                </a:effectLst>
              </a:rPr>
              <a:t>Inspect the vulva.</a:t>
            </a:r>
            <a:r>
              <a:rPr lang="en-US" smtClean="0">
                <a:effectLst>
                  <a:outerShdw blurRad="38100" dist="38100" dir="2700000" algn="tl">
                    <a:srgbClr val="FFFFFF"/>
                  </a:outerShdw>
                </a:effectLst>
              </a:rPr>
              <a:t> </a:t>
            </a:r>
          </a:p>
        </p:txBody>
      </p:sp>
      <p:pic>
        <p:nvPicPr>
          <p:cNvPr id="81926" name="Picture 5" descr="Eye05a"/>
          <p:cNvPicPr>
            <a:picLocks noChangeAspect="1" noChangeArrowheads="1" noCrop="1"/>
          </p:cNvPicPr>
          <p:nvPr/>
        </p:nvPicPr>
        <p:blipFill>
          <a:blip r:embed="rId2"/>
          <a:srcRect/>
          <a:stretch>
            <a:fillRect/>
          </a:stretch>
        </p:blipFill>
        <p:spPr bwMode="auto">
          <a:xfrm>
            <a:off x="609600" y="533400"/>
            <a:ext cx="1049338" cy="990600"/>
          </a:xfrm>
          <a:prstGeom prst="rect">
            <a:avLst/>
          </a:prstGeom>
          <a:noFill/>
          <a:ln w="9525">
            <a:noFill/>
            <a:miter lim="800000"/>
            <a:headEnd/>
            <a:tailEnd/>
          </a:ln>
        </p:spPr>
      </p:pic>
      <p:pic>
        <p:nvPicPr>
          <p:cNvPr id="81927" name="Picture 6" descr="Eye05a"/>
          <p:cNvPicPr>
            <a:picLocks noChangeAspect="1" noChangeArrowheads="1" noCrop="1"/>
          </p:cNvPicPr>
          <p:nvPr/>
        </p:nvPicPr>
        <p:blipFill>
          <a:blip r:embed="rId2"/>
          <a:srcRect/>
          <a:stretch>
            <a:fillRect/>
          </a:stretch>
        </p:blipFill>
        <p:spPr bwMode="auto">
          <a:xfrm>
            <a:off x="6980238" y="541338"/>
            <a:ext cx="1128712"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457200"/>
            <a:ext cx="8458200" cy="5562600"/>
          </a:xfrm>
        </p:spPr>
        <p:txBody>
          <a:bodyPr>
            <a:normAutofit/>
          </a:bodyPr>
          <a:lstStyle/>
          <a:p>
            <a:pPr>
              <a:defRPr/>
            </a:pPr>
            <a:r>
              <a:rPr lang="en-US" sz="2400" b="1" dirty="0" smtClean="0">
                <a:solidFill>
                  <a:srgbClr val="FF0000"/>
                </a:solidFill>
                <a:effectLst>
                  <a:outerShdw blurRad="38100" dist="38100" dir="2700000" algn="tl">
                    <a:srgbClr val="FFFFFF"/>
                  </a:outerShdw>
                </a:effectLst>
              </a:rPr>
              <a:t>Look between the folds of skin for ulcerative lesions that can indicate an active herpes infection.</a:t>
            </a:r>
          </a:p>
          <a:p>
            <a:pPr>
              <a:defRPr/>
            </a:pPr>
            <a:r>
              <a:rPr lang="en-US" sz="2400" b="1" dirty="0" smtClean="0">
                <a:solidFill>
                  <a:srgbClr val="FF0000"/>
                </a:solidFill>
                <a:effectLst>
                  <a:outerShdw blurRad="38100" dist="38100" dir="2700000" algn="tl">
                    <a:srgbClr val="FFFFFF"/>
                  </a:outerShdw>
                </a:effectLst>
              </a:rPr>
              <a:t> Gently retract the clitoral hood back, exposing the clitoris while looking for</a:t>
            </a:r>
          </a:p>
          <a:p>
            <a:pPr>
              <a:buFontTx/>
              <a:buNone/>
              <a:defRPr/>
            </a:pPr>
            <a:r>
              <a:rPr lang="en-US" sz="2400" b="1" dirty="0" smtClean="0">
                <a:solidFill>
                  <a:srgbClr val="FF0000"/>
                </a:solidFill>
                <a:effectLst>
                  <a:outerShdw blurRad="38100" dist="38100" dir="2700000" algn="tl">
                    <a:srgbClr val="FFFFFF"/>
                  </a:outerShdw>
                </a:effectLst>
              </a:rPr>
              <a:t>    </a:t>
            </a:r>
            <a:r>
              <a:rPr lang="en-US" sz="2400" b="1" dirty="0" err="1" smtClean="0">
                <a:solidFill>
                  <a:srgbClr val="FF0000"/>
                </a:solidFill>
                <a:effectLst>
                  <a:outerShdw blurRad="38100" dist="38100" dir="2700000" algn="tl">
                    <a:srgbClr val="FFFFFF"/>
                  </a:outerShdw>
                </a:effectLst>
              </a:rPr>
              <a:t>peri</a:t>
            </a:r>
            <a:r>
              <a:rPr lang="en-US" sz="2400" b="1" dirty="0" smtClean="0">
                <a:solidFill>
                  <a:srgbClr val="FF0000"/>
                </a:solidFill>
                <a:effectLst>
                  <a:outerShdw blurRad="38100" dist="38100" dir="2700000" algn="tl">
                    <a:srgbClr val="FFFFFF"/>
                  </a:outerShdw>
                </a:effectLst>
              </a:rPr>
              <a:t>-clitoral lesions.</a:t>
            </a:r>
          </a:p>
          <a:p>
            <a:pPr>
              <a:defRPr/>
            </a:pPr>
            <a:r>
              <a:rPr lang="en-US" sz="2400" b="1" dirty="0" smtClean="0">
                <a:solidFill>
                  <a:srgbClr val="FF0000"/>
                </a:solidFill>
                <a:effectLst>
                  <a:outerShdw blurRad="38100" dist="38100" dir="2700000" algn="tl">
                    <a:srgbClr val="FFFFFF"/>
                  </a:outerShdw>
                </a:effectLst>
              </a:rPr>
              <a:t>Look for the hymen or remnants of the hymen and identify any redness just exterior to the hymen that can indicate </a:t>
            </a:r>
            <a:r>
              <a:rPr lang="en-US" sz="2400" b="1" dirty="0" err="1" smtClean="0">
                <a:solidFill>
                  <a:srgbClr val="FF0000"/>
                </a:solidFill>
                <a:effectLst>
                  <a:outerShdw blurRad="38100" dist="38100" dir="2700000" algn="tl">
                    <a:srgbClr val="FFFFFF"/>
                  </a:outerShdw>
                </a:effectLst>
              </a:rPr>
              <a:t>vulvar</a:t>
            </a:r>
            <a:r>
              <a:rPr lang="en-US" sz="2400" b="1" dirty="0" smtClean="0">
                <a:solidFill>
                  <a:srgbClr val="FF0000"/>
                </a:solidFill>
                <a:effectLst>
                  <a:outerShdw blurRad="38100" dist="38100" dir="2700000" algn="tl">
                    <a:srgbClr val="FFFFFF"/>
                  </a:outerShdw>
                </a:effectLst>
              </a:rPr>
              <a:t> </a:t>
            </a:r>
            <a:r>
              <a:rPr lang="en-US" sz="2400" b="1" dirty="0" err="1" smtClean="0">
                <a:solidFill>
                  <a:srgbClr val="FF0000"/>
                </a:solidFill>
                <a:effectLst>
                  <a:outerShdw blurRad="38100" dist="38100" dir="2700000" algn="tl">
                    <a:srgbClr val="FFFFFF"/>
                  </a:outerShdw>
                </a:effectLst>
              </a:rPr>
              <a:t>vestibulitis</a:t>
            </a:r>
            <a:r>
              <a:rPr lang="en-US" sz="2400" b="1" dirty="0" smtClean="0">
                <a:solidFill>
                  <a:srgbClr val="FF0000"/>
                </a:solidFill>
                <a:effectLst>
                  <a:outerShdw blurRad="38100" dist="38100" dir="2700000" algn="tl">
                    <a:srgbClr val="FFFFFF"/>
                  </a:outerShdw>
                </a:effectLst>
              </a:rPr>
              <a:t>.</a:t>
            </a:r>
          </a:p>
          <a:p>
            <a:pPr>
              <a:defRPr/>
            </a:pPr>
            <a:r>
              <a:rPr lang="en-US" sz="2400" b="1" dirty="0" smtClean="0">
                <a:solidFill>
                  <a:srgbClr val="FF0000"/>
                </a:solidFill>
                <a:effectLst>
                  <a:outerShdw blurRad="38100" dist="38100" dir="2700000" algn="tl">
                    <a:srgbClr val="FFFFFF"/>
                  </a:outerShdw>
                </a:effectLst>
              </a:rPr>
              <a:t>The </a:t>
            </a:r>
            <a:r>
              <a:rPr lang="en-US" sz="2400" b="1" dirty="0" err="1" smtClean="0">
                <a:solidFill>
                  <a:srgbClr val="FF0000"/>
                </a:solidFill>
                <a:effectLst>
                  <a:outerShdw blurRad="38100" dist="38100" dir="2700000" algn="tl">
                    <a:srgbClr val="FFFFFF"/>
                  </a:outerShdw>
                </a:effectLst>
              </a:rPr>
              <a:t>periurethral</a:t>
            </a:r>
            <a:r>
              <a:rPr lang="en-US" sz="2400" b="1" dirty="0" smtClean="0">
                <a:solidFill>
                  <a:srgbClr val="FF0000"/>
                </a:solidFill>
                <a:effectLst>
                  <a:outerShdw blurRad="38100" dist="38100" dir="2700000" algn="tl">
                    <a:srgbClr val="FFFFFF"/>
                  </a:outerShdw>
                </a:effectLst>
              </a:rPr>
              <a:t> glands (</a:t>
            </a:r>
            <a:r>
              <a:rPr lang="en-US" sz="2400" b="1" dirty="0" err="1" smtClean="0">
                <a:solidFill>
                  <a:srgbClr val="FF0000"/>
                </a:solidFill>
                <a:effectLst>
                  <a:outerShdw blurRad="38100" dist="38100" dir="2700000" algn="tl">
                    <a:srgbClr val="FFFFFF"/>
                  </a:outerShdw>
                </a:effectLst>
              </a:rPr>
              <a:t>Skene's</a:t>
            </a:r>
            <a:r>
              <a:rPr lang="en-US" sz="2400" b="1" dirty="0" smtClean="0">
                <a:solidFill>
                  <a:srgbClr val="FF0000"/>
                </a:solidFill>
                <a:effectLst>
                  <a:outerShdw blurRad="38100" dist="38100" dir="2700000" algn="tl">
                    <a:srgbClr val="FFFFFF"/>
                  </a:outerShdw>
                </a:effectLst>
              </a:rPr>
              <a:t> glands) have tiny ducts that open onto the surface. Look for them next to the urethra. </a:t>
            </a:r>
          </a:p>
          <a:p>
            <a:pPr>
              <a:defRPr/>
            </a:pPr>
            <a:r>
              <a:rPr lang="en-US" sz="2400" b="1" dirty="0" smtClean="0">
                <a:solidFill>
                  <a:srgbClr val="FF0000"/>
                </a:solidFill>
                <a:effectLst>
                  <a:outerShdw blurRad="38100" dist="38100" dir="2700000" algn="tl">
                    <a:srgbClr val="FFFFFF"/>
                  </a:outerShdw>
                </a:effectLst>
              </a:rPr>
              <a:t>While looking at the urethra, note any discharge coming from the urethral opening that might suggest gonorrhea or </a:t>
            </a:r>
            <a:r>
              <a:rPr lang="en-US" sz="2400" b="1" dirty="0" err="1" smtClean="0">
                <a:solidFill>
                  <a:srgbClr val="FF0000"/>
                </a:solidFill>
                <a:effectLst>
                  <a:outerShdw blurRad="38100" dist="38100" dir="2700000" algn="tl">
                    <a:srgbClr val="FFFFFF"/>
                  </a:outerShdw>
                </a:effectLst>
              </a:rPr>
              <a:t>chlamydia</a:t>
            </a:r>
            <a:r>
              <a:rPr lang="en-US" sz="2400" b="1" dirty="0" smtClean="0">
                <a:solidFill>
                  <a:srgbClr val="FF0000"/>
                </a:solidFill>
                <a:effectLst>
                  <a:outerShdw blurRad="38100" dist="38100" dir="2700000" algn="tl">
                    <a:srgbClr val="FFFFFF"/>
                  </a:outerShdw>
                </a:effectLst>
              </a:rPr>
              <a:t>.</a:t>
            </a:r>
          </a:p>
        </p:txBody>
      </p:sp>
      <p:sp>
        <p:nvSpPr>
          <p:cNvPr id="4" name="Date Placeholder 3"/>
          <p:cNvSpPr>
            <a:spLocks noGrp="1"/>
          </p:cNvSpPr>
          <p:nvPr>
            <p:ph type="dt" sz="half" idx="10"/>
          </p:nvPr>
        </p:nvSpPr>
        <p:spPr/>
        <p:txBody>
          <a:bodyPr/>
          <a:lstStyle/>
          <a:p>
            <a:pPr>
              <a:defRPr/>
            </a:pPr>
            <a:fld id="{E1B2CFF3-CAA5-423D-9095-D0AD64989B9B}" type="datetime1">
              <a:rPr lang="en-US"/>
              <a:pPr>
                <a:defRPr/>
              </a:pPr>
              <a:t>1/1/2020</a:t>
            </a:fld>
            <a:endParaRPr lang="en-US"/>
          </a:p>
        </p:txBody>
      </p:sp>
      <p:sp>
        <p:nvSpPr>
          <p:cNvPr id="5" name="Footer Placeholder 5"/>
          <p:cNvSpPr>
            <a:spLocks noGrp="1"/>
          </p:cNvSpPr>
          <p:nvPr>
            <p:ph type="ftr" sz="quarter" idx="11"/>
          </p:nvPr>
        </p:nvSpPr>
        <p:spPr/>
        <p:txBody>
          <a:bodyPr/>
          <a:lstStyle/>
          <a:p>
            <a:pPr>
              <a:defRPr/>
            </a:pPr>
            <a:r>
              <a:rPr lang="en-US"/>
              <a:t>DR.L.GIRIJA  SKHMC</a:t>
            </a:r>
          </a:p>
        </p:txBody>
      </p:sp>
      <p:pic>
        <p:nvPicPr>
          <p:cNvPr id="82949" name="Picture 4" descr="line_sp_6"/>
          <p:cNvPicPr>
            <a:picLocks noChangeAspect="1" noChangeArrowheads="1" noCrop="1"/>
          </p:cNvPicPr>
          <p:nvPr/>
        </p:nvPicPr>
        <p:blipFill>
          <a:blip r:embed="rId2"/>
          <a:srcRect/>
          <a:stretch>
            <a:fillRect/>
          </a:stretch>
        </p:blipFill>
        <p:spPr bwMode="auto">
          <a:xfrm>
            <a:off x="1104900" y="5867400"/>
            <a:ext cx="69342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2" name="Picture 4" descr="hhh"/>
          <p:cNvPicPr>
            <a:picLocks noGrp="1" noChangeAspect="1" noChangeArrowheads="1"/>
          </p:cNvPicPr>
          <p:nvPr>
            <p:ph idx="1"/>
          </p:nvPr>
        </p:nvPicPr>
        <p:blipFill>
          <a:blip r:embed="rId2"/>
          <a:srcRect/>
          <a:stretch>
            <a:fillRect/>
          </a:stretch>
        </p:blipFill>
        <p:spPr>
          <a:xfrm>
            <a:off x="0" y="0"/>
            <a:ext cx="9448800" cy="6858000"/>
          </a:xfrm>
          <a:noFill/>
        </p:spPr>
      </p:pic>
      <p:sp>
        <p:nvSpPr>
          <p:cNvPr id="3" name="Date Placeholder 3"/>
          <p:cNvSpPr>
            <a:spLocks noGrp="1"/>
          </p:cNvSpPr>
          <p:nvPr>
            <p:ph type="dt" sz="half" idx="10"/>
          </p:nvPr>
        </p:nvSpPr>
        <p:spPr/>
        <p:txBody>
          <a:bodyPr/>
          <a:lstStyle/>
          <a:p>
            <a:pPr>
              <a:defRPr/>
            </a:pPr>
            <a:fld id="{971CAEFD-926E-4DAA-8E2F-8C5B692AC3B1}" type="datetime1">
              <a:rPr lang="en-US"/>
              <a:pPr>
                <a:defRPr/>
              </a:pPr>
              <a:t>1/1/2020</a:t>
            </a:fld>
            <a:endParaRPr lang="en-US"/>
          </a:p>
        </p:txBody>
      </p:sp>
      <p:sp>
        <p:nvSpPr>
          <p:cNvPr id="4" name="Footer Placeholder 5"/>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0781DE5-84A8-45E3-994B-C37A57833781}" type="datetime1">
              <a:rPr lang="en-US"/>
              <a:pPr>
                <a:defRPr/>
              </a:pPr>
              <a:t>1/1/2020</a:t>
            </a:fld>
            <a:endParaRPr lang="en-US"/>
          </a:p>
        </p:txBody>
      </p:sp>
      <p:sp>
        <p:nvSpPr>
          <p:cNvPr id="5" name="Footer Placeholder 5"/>
          <p:cNvSpPr>
            <a:spLocks noGrp="1"/>
          </p:cNvSpPr>
          <p:nvPr>
            <p:ph type="ftr" sz="quarter" idx="11"/>
          </p:nvPr>
        </p:nvSpPr>
        <p:spPr/>
        <p:txBody>
          <a:bodyPr/>
          <a:lstStyle/>
          <a:p>
            <a:pPr>
              <a:defRPr/>
            </a:pPr>
            <a:r>
              <a:rPr lang="en-US"/>
              <a:t>DR.L.GIRIJA  SKHMC</a:t>
            </a:r>
          </a:p>
        </p:txBody>
      </p:sp>
      <p:sp>
        <p:nvSpPr>
          <p:cNvPr id="215042" name="Rectangle 2"/>
          <p:cNvSpPr>
            <a:spLocks noGrp="1" noChangeArrowheads="1"/>
          </p:cNvSpPr>
          <p:nvPr>
            <p:ph type="title"/>
          </p:nvPr>
        </p:nvSpPr>
        <p:spPr/>
        <p:txBody>
          <a:bodyPr/>
          <a:lstStyle/>
          <a:p>
            <a:pPr>
              <a:defRPr/>
            </a:pPr>
            <a:endParaRPr lang="en-US" smtClean="0"/>
          </a:p>
        </p:txBody>
      </p:sp>
      <p:pic>
        <p:nvPicPr>
          <p:cNvPr id="84997" name="Picture 5" descr="yhst-5415996746310_1890_94892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828800"/>
            <a:ext cx="5105400" cy="4572000"/>
          </a:xfrm>
        </p:spPr>
        <p:txBody>
          <a:bodyPr>
            <a:normAutofit lnSpcReduction="10000"/>
          </a:bodyPr>
          <a:lstStyle/>
          <a:p>
            <a:pPr marL="990600" lvl="1" indent="-533400">
              <a:lnSpc>
                <a:spcPct val="80000"/>
              </a:lnSpc>
              <a:defRPr/>
            </a:pPr>
            <a:endParaRPr lang="fr-FR" sz="900" smtClean="0">
              <a:effectLst>
                <a:outerShdw blurRad="38100" dist="38100" dir="2700000" algn="tl">
                  <a:srgbClr val="FFFFFF"/>
                </a:outerShdw>
              </a:effectLst>
            </a:endParaRPr>
          </a:p>
          <a:p>
            <a:pPr marL="1371600" lvl="2" indent="-457200">
              <a:lnSpc>
                <a:spcPct val="80000"/>
              </a:lnSpc>
              <a:buFontTx/>
              <a:buNone/>
              <a:defRPr/>
            </a:pPr>
            <a:r>
              <a:rPr lang="fr-FR" sz="800" smtClean="0">
                <a:effectLst>
                  <a:outerShdw blurRad="38100" dist="38100" dir="2700000" algn="tl">
                    <a:srgbClr val="FFFFFF"/>
                  </a:outerShdw>
                </a:effectLst>
              </a:rPr>
              <a:t>  </a:t>
            </a:r>
            <a:r>
              <a:rPr lang="fr-FR" sz="2000" b="1" smtClean="0">
                <a:solidFill>
                  <a:schemeClr val="accent1"/>
                </a:solidFill>
                <a:effectLst>
                  <a:outerShdw blurRad="38100" dist="38100" dir="2700000" algn="tl">
                    <a:srgbClr val="FFFFFF"/>
                  </a:outerShdw>
                </a:effectLst>
              </a:rPr>
              <a:t>a) </a:t>
            </a:r>
            <a:r>
              <a:rPr lang="fr-FR" sz="2000" b="1" smtClean="0">
                <a:solidFill>
                  <a:schemeClr val="tx2"/>
                </a:solidFill>
                <a:effectLst>
                  <a:outerShdw blurRad="38100" dist="38100" dir="2700000" algn="tl">
                    <a:srgbClr val="FFFFFF"/>
                  </a:outerShdw>
                </a:effectLst>
              </a:rPr>
              <a:t>Mon Pubis - observe pubic hair distribution </a:t>
            </a:r>
            <a:endParaRPr lang="en-US" sz="2000" b="1" smtClean="0">
              <a:solidFill>
                <a:schemeClr val="tx2"/>
              </a:solidFill>
              <a:effectLst>
                <a:outerShdw blurRad="38100" dist="38100" dir="2700000" algn="tl">
                  <a:srgbClr val="FFFFFF"/>
                </a:outerShdw>
              </a:effectLst>
            </a:endParaRPr>
          </a:p>
          <a:p>
            <a:pPr marL="1371600" lvl="2" indent="-457200">
              <a:lnSpc>
                <a:spcPct val="80000"/>
              </a:lnSpc>
              <a:buFontTx/>
              <a:buNone/>
              <a:defRPr/>
            </a:pPr>
            <a:r>
              <a:rPr lang="en-US" sz="2000" b="1" smtClean="0">
                <a:solidFill>
                  <a:schemeClr val="tx2"/>
                </a:solidFill>
                <a:effectLst>
                  <a:outerShdw blurRad="38100" dist="38100" dir="2700000" algn="tl">
                    <a:srgbClr val="FFFFFF"/>
                  </a:outerShdw>
                </a:effectLst>
              </a:rPr>
              <a:t>  b) Labia Majora/Minora - observe for inflammation, ulceration, swelling or nodules </a:t>
            </a:r>
          </a:p>
          <a:p>
            <a:pPr marL="990600" lvl="1" indent="-533400">
              <a:lnSpc>
                <a:spcPct val="80000"/>
              </a:lnSpc>
              <a:buFontTx/>
              <a:buNone/>
              <a:defRPr/>
            </a:pPr>
            <a:r>
              <a:rPr lang="en-US" sz="2000" b="1" smtClean="0">
                <a:solidFill>
                  <a:schemeClr val="tx2"/>
                </a:solidFill>
                <a:effectLst>
                  <a:outerShdw blurRad="38100" dist="38100" dir="2700000" algn="tl">
                    <a:srgbClr val="FFFFFF"/>
                  </a:outerShdw>
                </a:effectLst>
              </a:rPr>
              <a:t>       c)Clitoris - observe for masculinization</a:t>
            </a:r>
          </a:p>
          <a:p>
            <a:pPr marL="990600" lvl="1" indent="-533400">
              <a:lnSpc>
                <a:spcPct val="80000"/>
              </a:lnSpc>
              <a:buFontTx/>
              <a:buNone/>
              <a:defRPr/>
            </a:pPr>
            <a:r>
              <a:rPr lang="en-US" sz="2000" b="1" smtClean="0">
                <a:solidFill>
                  <a:schemeClr val="tx2"/>
                </a:solidFill>
                <a:effectLst>
                  <a:outerShdw blurRad="38100" dist="38100" dir="2700000" algn="tl">
                    <a:srgbClr val="FFFFFF"/>
                  </a:outerShdw>
                </a:effectLst>
              </a:rPr>
              <a:t>	  2cms)</a:t>
            </a:r>
          </a:p>
          <a:p>
            <a:pPr marL="1371600" lvl="2" indent="-457200">
              <a:lnSpc>
                <a:spcPct val="80000"/>
              </a:lnSpc>
              <a:buFontTx/>
              <a:buNone/>
              <a:defRPr/>
            </a:pPr>
            <a:endParaRPr lang="en-US" sz="2000" b="1" smtClean="0">
              <a:solidFill>
                <a:schemeClr val="tx2"/>
              </a:solidFill>
              <a:effectLst>
                <a:outerShdw blurRad="38100" dist="38100" dir="2700000" algn="tl">
                  <a:srgbClr val="FFFFFF"/>
                </a:outerShdw>
              </a:effectLst>
            </a:endParaRPr>
          </a:p>
          <a:p>
            <a:pPr marL="990600" lvl="1" indent="-533400">
              <a:lnSpc>
                <a:spcPct val="80000"/>
              </a:lnSpc>
              <a:buFontTx/>
              <a:buNone/>
              <a:defRPr/>
            </a:pPr>
            <a:r>
              <a:rPr lang="en-US" sz="2000" b="1" smtClean="0">
                <a:solidFill>
                  <a:schemeClr val="tx2"/>
                </a:solidFill>
                <a:effectLst>
                  <a:outerShdw blurRad="38100" dist="38100" dir="2700000" algn="tl">
                    <a:srgbClr val="FFFFFF"/>
                  </a:outerShdw>
                </a:effectLst>
              </a:rPr>
              <a:t>       d)Urethral Orifice - observe for prolapse </a:t>
            </a:r>
          </a:p>
          <a:p>
            <a:pPr marL="990600" lvl="1" indent="-533400">
              <a:lnSpc>
                <a:spcPct val="80000"/>
              </a:lnSpc>
              <a:buFontTx/>
              <a:buNone/>
              <a:defRPr/>
            </a:pPr>
            <a:r>
              <a:rPr lang="en-US" sz="2000" b="1" smtClean="0">
                <a:solidFill>
                  <a:schemeClr val="tx2"/>
                </a:solidFill>
                <a:effectLst>
                  <a:outerShdw blurRad="38100" dist="38100" dir="2700000" algn="tl">
                    <a:srgbClr val="FFFFFF"/>
                  </a:outerShdw>
                </a:effectLst>
              </a:rPr>
              <a:t>       e)Introitus - observe for inflammation,            ulcerations, nodules previous episiotomy scar, hymenal status</a:t>
            </a:r>
            <a:r>
              <a:rPr lang="en-US" sz="1200" b="1" smtClean="0">
                <a:solidFill>
                  <a:schemeClr val="tx2"/>
                </a:solidFill>
                <a:effectLst>
                  <a:outerShdw blurRad="38100" dist="38100" dir="2700000" algn="tl">
                    <a:srgbClr val="FFFFFF"/>
                  </a:outerShdw>
                </a:effectLst>
              </a:rPr>
              <a:t> </a:t>
            </a:r>
          </a:p>
          <a:p>
            <a:pPr marL="990600" lvl="1" indent="-533400">
              <a:lnSpc>
                <a:spcPct val="80000"/>
              </a:lnSpc>
              <a:defRPr/>
            </a:pPr>
            <a:endParaRPr lang="en-US" sz="1200" b="1" smtClean="0">
              <a:solidFill>
                <a:schemeClr val="tx2"/>
              </a:solidFill>
              <a:effectLst>
                <a:outerShdw blurRad="38100" dist="38100" dir="2700000" algn="tl">
                  <a:srgbClr val="FFFFFF"/>
                </a:outerShdw>
              </a:effectLst>
            </a:endParaRPr>
          </a:p>
          <a:p>
            <a:pPr marL="1371600" lvl="2" indent="-457200">
              <a:lnSpc>
                <a:spcPct val="80000"/>
              </a:lnSpc>
              <a:defRPr/>
            </a:pPr>
            <a:endParaRPr lang="en-US" sz="900" b="1" smtClean="0">
              <a:solidFill>
                <a:schemeClr val="tx2"/>
              </a:solidFill>
              <a:effectLst>
                <a:outerShdw blurRad="38100" dist="38100" dir="2700000" algn="tl">
                  <a:srgbClr val="FFFFFF"/>
                </a:outerShdw>
              </a:effectLst>
            </a:endParaRPr>
          </a:p>
        </p:txBody>
      </p:sp>
      <p:sp>
        <p:nvSpPr>
          <p:cNvPr id="5" name="Date Placeholder 3"/>
          <p:cNvSpPr>
            <a:spLocks noGrp="1"/>
          </p:cNvSpPr>
          <p:nvPr>
            <p:ph type="dt" sz="half" idx="10"/>
          </p:nvPr>
        </p:nvSpPr>
        <p:spPr/>
        <p:txBody>
          <a:bodyPr/>
          <a:lstStyle/>
          <a:p>
            <a:pPr>
              <a:defRPr/>
            </a:pPr>
            <a:fld id="{929FEC05-942B-470F-9E8B-E37F1EDC8949}" type="datetime1">
              <a:rPr lang="en-US"/>
              <a:pPr>
                <a:defRPr/>
              </a:pPr>
              <a:t>1/1/2020</a:t>
            </a:fld>
            <a:endParaRPr lang="en-US"/>
          </a:p>
        </p:txBody>
      </p:sp>
      <p:sp>
        <p:nvSpPr>
          <p:cNvPr id="6" name="Footer Placeholder 5"/>
          <p:cNvSpPr>
            <a:spLocks noGrp="1"/>
          </p:cNvSpPr>
          <p:nvPr>
            <p:ph type="ftr" sz="quarter" idx="11"/>
          </p:nvPr>
        </p:nvSpPr>
        <p:spPr/>
        <p:txBody>
          <a:bodyPr/>
          <a:lstStyle/>
          <a:p>
            <a:pPr>
              <a:defRPr/>
            </a:pPr>
            <a:r>
              <a:rPr lang="en-US"/>
              <a:t>DR.L.GIRIJA  SKHMC</a:t>
            </a:r>
          </a:p>
        </p:txBody>
      </p:sp>
      <p:sp>
        <p:nvSpPr>
          <p:cNvPr id="86021" name="Rectangle 4"/>
          <p:cNvSpPr>
            <a:spLocks noChangeArrowheads="1"/>
          </p:cNvSpPr>
          <p:nvPr/>
        </p:nvSpPr>
        <p:spPr bwMode="auto">
          <a:xfrm>
            <a:off x="1328738" y="1066800"/>
            <a:ext cx="6484937" cy="579438"/>
          </a:xfrm>
          <a:prstGeom prst="rect">
            <a:avLst/>
          </a:prstGeom>
          <a:noFill/>
          <a:ln w="9525">
            <a:noFill/>
            <a:miter lim="800000"/>
            <a:headEnd/>
            <a:tailEnd/>
          </a:ln>
        </p:spPr>
        <p:txBody>
          <a:bodyPr wrap="none">
            <a:spAutoFit/>
          </a:bodyPr>
          <a:lstStyle/>
          <a:p>
            <a:r>
              <a:rPr lang="en-US" sz="2000" u="sng">
                <a:solidFill>
                  <a:schemeClr val="accent2"/>
                </a:solidFill>
              </a:rPr>
              <a:t> </a:t>
            </a:r>
            <a:r>
              <a:rPr lang="en-US" sz="3200" b="1" u="sng">
                <a:solidFill>
                  <a:schemeClr val="accent1"/>
                </a:solidFill>
              </a:rPr>
              <a:t>Inspect the following structures</a:t>
            </a:r>
            <a:r>
              <a:rPr lang="en-US" sz="2400" b="1">
                <a:solidFill>
                  <a:schemeClr val="accent1"/>
                </a:solidFill>
              </a:rPr>
              <a:t>:</a:t>
            </a:r>
          </a:p>
        </p:txBody>
      </p:sp>
      <p:pic>
        <p:nvPicPr>
          <p:cNvPr id="86022" name="Picture 5" descr="Scan0018"/>
          <p:cNvPicPr>
            <a:picLocks noChangeAspect="1" noChangeArrowheads="1"/>
          </p:cNvPicPr>
          <p:nvPr/>
        </p:nvPicPr>
        <p:blipFill>
          <a:blip r:embed="rId2"/>
          <a:srcRect/>
          <a:stretch>
            <a:fillRect/>
          </a:stretch>
        </p:blipFill>
        <p:spPr bwMode="auto">
          <a:xfrm>
            <a:off x="5334000" y="2514600"/>
            <a:ext cx="3810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762000" y="1905000"/>
            <a:ext cx="7543800" cy="4419600"/>
          </a:xfrm>
        </p:spPr>
        <p:txBody>
          <a:bodyPr/>
          <a:lstStyle/>
          <a:p>
            <a:pPr marL="990600" lvl="1" indent="-533400">
              <a:lnSpc>
                <a:spcPct val="80000"/>
              </a:lnSpc>
              <a:buFontTx/>
              <a:buNone/>
              <a:defRPr/>
            </a:pPr>
            <a:r>
              <a:rPr lang="en-US" b="1" u="sng" smtClean="0">
                <a:solidFill>
                  <a:srgbClr val="990000"/>
                </a:solidFill>
                <a:effectLst>
                  <a:outerShdw blurRad="38100" dist="38100" dir="2700000" algn="tl">
                    <a:srgbClr val="C0C0C0"/>
                  </a:outerShdw>
                </a:effectLst>
              </a:rPr>
              <a:t> </a:t>
            </a:r>
            <a:r>
              <a:rPr lang="en-US" b="1" u="sng" smtClean="0">
                <a:solidFill>
                  <a:srgbClr val="FF0000"/>
                </a:solidFill>
                <a:effectLst>
                  <a:outerShdw blurRad="38100" dist="38100" dir="2700000" algn="tl">
                    <a:srgbClr val="C0C0C0"/>
                  </a:outerShdw>
                </a:effectLst>
              </a:rPr>
              <a:t>Ask the patient to strain (like defecation) and/or cough </a:t>
            </a:r>
          </a:p>
          <a:p>
            <a:pPr marL="609600" indent="-609600">
              <a:lnSpc>
                <a:spcPct val="80000"/>
              </a:lnSpc>
              <a:defRPr/>
            </a:pPr>
            <a:r>
              <a:rPr lang="en-US" sz="2800" b="1" smtClean="0">
                <a:solidFill>
                  <a:srgbClr val="FF0000"/>
                </a:solidFill>
                <a:effectLst>
                  <a:outerShdw blurRad="38100" dist="38100" dir="2700000" algn="tl">
                    <a:srgbClr val="C0C0C0"/>
                  </a:outerShdw>
                </a:effectLst>
              </a:rPr>
              <a:t>Observe for signs of stress incontinence and/or abnormal bulging of anterior and/or posterior walls of vagina  </a:t>
            </a:r>
          </a:p>
          <a:p>
            <a:pPr marL="609600" indent="-609600">
              <a:lnSpc>
                <a:spcPct val="80000"/>
              </a:lnSpc>
              <a:buFontTx/>
              <a:buNone/>
              <a:defRPr/>
            </a:pPr>
            <a:r>
              <a:rPr lang="en-US" sz="2800" b="1" smtClean="0">
                <a:solidFill>
                  <a:srgbClr val="FF0000"/>
                </a:solidFill>
                <a:effectLst>
                  <a:outerShdw blurRad="38100" dist="38100" dir="2700000" algn="tl">
                    <a:srgbClr val="C0C0C0"/>
                  </a:outerShdw>
                </a:effectLst>
              </a:rPr>
              <a:t> Abnormal finding include </a:t>
            </a:r>
          </a:p>
          <a:p>
            <a:pPr marL="990600" lvl="1" indent="-533400">
              <a:lnSpc>
                <a:spcPct val="80000"/>
              </a:lnSpc>
              <a:defRPr/>
            </a:pPr>
            <a:r>
              <a:rPr lang="en-US" sz="2400" b="1" smtClean="0">
                <a:solidFill>
                  <a:srgbClr val="FF0000"/>
                </a:solidFill>
                <a:effectLst>
                  <a:outerShdw blurRad="38100" dist="38100" dir="2700000" algn="tl">
                    <a:srgbClr val="C0C0C0"/>
                  </a:outerShdw>
                </a:effectLst>
              </a:rPr>
              <a:t>a) Urethrocele </a:t>
            </a:r>
          </a:p>
          <a:p>
            <a:pPr marL="990600" lvl="1" indent="-533400">
              <a:lnSpc>
                <a:spcPct val="80000"/>
              </a:lnSpc>
              <a:defRPr/>
            </a:pPr>
            <a:r>
              <a:rPr lang="en-US" sz="2400" b="1" smtClean="0">
                <a:solidFill>
                  <a:srgbClr val="FF0000"/>
                </a:solidFill>
                <a:effectLst>
                  <a:outerShdw blurRad="38100" dist="38100" dir="2700000" algn="tl">
                    <a:srgbClr val="C0C0C0"/>
                  </a:outerShdw>
                </a:effectLst>
              </a:rPr>
              <a:t>b) Cystocele </a:t>
            </a:r>
          </a:p>
          <a:p>
            <a:pPr marL="990600" lvl="1" indent="-533400">
              <a:lnSpc>
                <a:spcPct val="80000"/>
              </a:lnSpc>
              <a:defRPr/>
            </a:pPr>
            <a:r>
              <a:rPr lang="en-US" sz="2400" b="1" smtClean="0">
                <a:solidFill>
                  <a:srgbClr val="FF0000"/>
                </a:solidFill>
                <a:effectLst>
                  <a:outerShdw blurRad="38100" dist="38100" dir="2700000" algn="tl">
                    <a:srgbClr val="C0C0C0"/>
                  </a:outerShdw>
                </a:effectLst>
              </a:rPr>
              <a:t>c) Rectocele </a:t>
            </a:r>
          </a:p>
          <a:p>
            <a:pPr marL="990600" lvl="1" indent="-533400">
              <a:lnSpc>
                <a:spcPct val="80000"/>
              </a:lnSpc>
              <a:defRPr/>
            </a:pPr>
            <a:r>
              <a:rPr lang="en-US" sz="2400" b="1" smtClean="0">
                <a:solidFill>
                  <a:srgbClr val="FF0000"/>
                </a:solidFill>
                <a:effectLst>
                  <a:outerShdw blurRad="38100" dist="38100" dir="2700000" algn="tl">
                    <a:srgbClr val="C0C0C0"/>
                  </a:outerShdw>
                </a:effectLst>
              </a:rPr>
              <a:t>d) Enterocele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0E758FF-CF17-4E6D-BEF6-E4A67C3DF8E6}" type="datetime1">
              <a:rPr lang="en-US"/>
              <a:pPr>
                <a:defRPr/>
              </a:pPr>
              <a:t>1/1/2020</a:t>
            </a:fld>
            <a:endParaRPr lang="en-US"/>
          </a:p>
        </p:txBody>
      </p:sp>
      <p:sp>
        <p:nvSpPr>
          <p:cNvPr id="5" name="Footer Placeholder 5"/>
          <p:cNvSpPr>
            <a:spLocks noGrp="1"/>
          </p:cNvSpPr>
          <p:nvPr>
            <p:ph type="ftr" sz="quarter" idx="11"/>
          </p:nvPr>
        </p:nvSpPr>
        <p:spPr/>
        <p:txBody>
          <a:bodyPr/>
          <a:lstStyle/>
          <a:p>
            <a:pPr>
              <a:defRPr/>
            </a:pPr>
            <a:r>
              <a:rPr lang="en-US"/>
              <a:t>DR.L.GIRIJA  SKHMC</a:t>
            </a:r>
          </a:p>
        </p:txBody>
      </p:sp>
      <p:sp>
        <p:nvSpPr>
          <p:cNvPr id="27650" name="Rectangle 2"/>
          <p:cNvSpPr>
            <a:spLocks noGrp="1" noChangeArrowheads="1"/>
          </p:cNvSpPr>
          <p:nvPr>
            <p:ph type="title"/>
          </p:nvPr>
        </p:nvSpPr>
        <p:spPr>
          <a:xfrm>
            <a:off x="762000" y="304800"/>
            <a:ext cx="7772400" cy="1143000"/>
          </a:xfrm>
        </p:spPr>
        <p:txBody>
          <a:bodyPr/>
          <a:lstStyle/>
          <a:p>
            <a:pPr>
              <a:defRPr/>
            </a:pPr>
            <a:endParaRPr lang="en-US" smtClean="0"/>
          </a:p>
        </p:txBody>
      </p:sp>
      <p:pic>
        <p:nvPicPr>
          <p:cNvPr id="88069" name="Picture 4" descr="InsertSpec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3" name="Rectangle 8"/>
          <p:cNvSpPr>
            <a:spLocks noGrp="1" noChangeArrowheads="1"/>
          </p:cNvSpPr>
          <p:nvPr>
            <p:ph sz="half" idx="1"/>
          </p:nvPr>
        </p:nvSpPr>
        <p:spPr>
          <a:xfrm>
            <a:off x="4648200" y="2157413"/>
            <a:ext cx="3810000" cy="3786187"/>
          </a:xfrm>
        </p:spPr>
        <p:txBody>
          <a:bodyPr/>
          <a:lstStyle/>
          <a:p>
            <a:pPr eaLnBrk="1" hangingPunct="1"/>
            <a:r>
              <a:rPr lang="en-US" b="1" smtClean="0">
                <a:solidFill>
                  <a:srgbClr val="990000"/>
                </a:solidFill>
              </a:rPr>
              <a:t>The Handle </a:t>
            </a:r>
          </a:p>
          <a:p>
            <a:pPr eaLnBrk="1" hangingPunct="1"/>
            <a:r>
              <a:rPr lang="en-US" b="1" smtClean="0">
                <a:solidFill>
                  <a:srgbClr val="990000"/>
                </a:solidFill>
              </a:rPr>
              <a:t>The Bills </a:t>
            </a:r>
          </a:p>
          <a:p>
            <a:pPr eaLnBrk="1" hangingPunct="1"/>
            <a:r>
              <a:rPr lang="en-US" b="1" smtClean="0">
                <a:solidFill>
                  <a:srgbClr val="990000"/>
                </a:solidFill>
              </a:rPr>
              <a:t>Thumb Lever </a:t>
            </a:r>
          </a:p>
          <a:p>
            <a:pPr eaLnBrk="1" hangingPunct="1"/>
            <a:r>
              <a:rPr lang="en-US" b="1" smtClean="0">
                <a:solidFill>
                  <a:srgbClr val="990000"/>
                </a:solidFill>
              </a:rPr>
              <a:t>Thumb Nut </a:t>
            </a:r>
          </a:p>
        </p:txBody>
      </p:sp>
      <p:sp>
        <p:nvSpPr>
          <p:cNvPr id="6" name="Date Placeholder 4"/>
          <p:cNvSpPr>
            <a:spLocks noGrp="1"/>
          </p:cNvSpPr>
          <p:nvPr>
            <p:ph type="dt" sz="half" idx="10"/>
          </p:nvPr>
        </p:nvSpPr>
        <p:spPr/>
        <p:txBody>
          <a:bodyPr/>
          <a:lstStyle/>
          <a:p>
            <a:pPr>
              <a:defRPr/>
            </a:pPr>
            <a:fld id="{B57C75A0-0B27-4A1A-BF45-F3A51D65E0E6}" type="datetime1">
              <a:rPr lang="en-US"/>
              <a:pPr>
                <a:defRPr/>
              </a:pPr>
              <a:t>1/1/2020</a:t>
            </a:fld>
            <a:endParaRPr lang="en-US"/>
          </a:p>
        </p:txBody>
      </p:sp>
      <p:sp>
        <p:nvSpPr>
          <p:cNvPr id="7" name="Footer Placeholder 5"/>
          <p:cNvSpPr>
            <a:spLocks noGrp="1"/>
          </p:cNvSpPr>
          <p:nvPr>
            <p:ph type="ftr" sz="quarter" idx="11"/>
          </p:nvPr>
        </p:nvSpPr>
        <p:spPr/>
        <p:txBody>
          <a:bodyPr/>
          <a:lstStyle/>
          <a:p>
            <a:pPr>
              <a:defRPr/>
            </a:pPr>
            <a:r>
              <a:rPr lang="en-US"/>
              <a:t>DR.L.GIRIJA  SKHMC</a:t>
            </a:r>
          </a:p>
        </p:txBody>
      </p:sp>
      <p:sp>
        <p:nvSpPr>
          <p:cNvPr id="89092" name="Rectangle 6"/>
          <p:cNvSpPr>
            <a:spLocks noGrp="1" noChangeArrowheads="1"/>
          </p:cNvSpPr>
          <p:nvPr>
            <p:ph type="title"/>
          </p:nvPr>
        </p:nvSpPr>
        <p:spPr/>
        <p:txBody>
          <a:bodyPr/>
          <a:lstStyle/>
          <a:p>
            <a:pPr eaLnBrk="1" hangingPunct="1"/>
            <a:r>
              <a:rPr lang="en-US" u="sng" smtClean="0">
                <a:solidFill>
                  <a:srgbClr val="990000"/>
                </a:solidFill>
              </a:rPr>
              <a:t>Speculum Examination</a:t>
            </a:r>
          </a:p>
        </p:txBody>
      </p:sp>
      <p:sp>
        <p:nvSpPr>
          <p:cNvPr id="89094" name="Rectangle 9"/>
          <p:cNvSpPr>
            <a:spLocks noChangeArrowheads="1"/>
          </p:cNvSpPr>
          <p:nvPr/>
        </p:nvSpPr>
        <p:spPr bwMode="auto">
          <a:xfrm>
            <a:off x="4648200" y="1981200"/>
            <a:ext cx="3810000" cy="4114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accent1"/>
              </a:buClr>
              <a:buFontTx/>
              <a:buChar char="•"/>
            </a:pPr>
            <a:endParaRPr lang="en-US" sz="2800">
              <a:latin typeface="Tahoma" charset="0"/>
            </a:endParaRPr>
          </a:p>
        </p:txBody>
      </p:sp>
      <p:pic>
        <p:nvPicPr>
          <p:cNvPr id="89095" name="Picture 14" descr="spec"/>
          <p:cNvPicPr>
            <a:picLocks noChangeAspect="1" noChangeArrowheads="1"/>
          </p:cNvPicPr>
          <p:nvPr/>
        </p:nvPicPr>
        <p:blipFill>
          <a:blip r:embed="rId2"/>
          <a:srcRect/>
          <a:stretch>
            <a:fillRect/>
          </a:stretch>
        </p:blipFill>
        <p:spPr bwMode="auto">
          <a:xfrm>
            <a:off x="762000" y="1905000"/>
            <a:ext cx="3962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5" name="Picture 3"/>
          <p:cNvPicPr>
            <a:picLocks noGrp="1" noChangeAspect="1" noChangeArrowheads="1"/>
          </p:cNvPicPr>
          <p:nvPr>
            <p:ph idx="1"/>
          </p:nvPr>
        </p:nvPicPr>
        <p:blipFill>
          <a:blip r:embed="rId2"/>
          <a:srcRect/>
          <a:stretch>
            <a:fillRect/>
          </a:stretch>
        </p:blipFill>
        <p:spPr>
          <a:xfrm>
            <a:off x="0" y="0"/>
            <a:ext cx="9144000" cy="6858000"/>
          </a:xfrm>
        </p:spPr>
      </p:pic>
      <p:sp>
        <p:nvSpPr>
          <p:cNvPr id="4" name="Date Placeholder 3"/>
          <p:cNvSpPr>
            <a:spLocks noGrp="1"/>
          </p:cNvSpPr>
          <p:nvPr>
            <p:ph type="dt" sz="half" idx="10"/>
          </p:nvPr>
        </p:nvSpPr>
        <p:spPr/>
        <p:txBody>
          <a:bodyPr/>
          <a:lstStyle/>
          <a:p>
            <a:pPr>
              <a:defRPr/>
            </a:pPr>
            <a:fld id="{DBDA7C46-24C1-4454-BD9F-6AAED45BD809}" type="datetime1">
              <a:rPr lang="en-US"/>
              <a:pPr>
                <a:defRPr/>
              </a:pPr>
              <a:t>1/1/2020</a:t>
            </a:fld>
            <a:endParaRPr lang="en-US"/>
          </a:p>
        </p:txBody>
      </p:sp>
      <p:sp>
        <p:nvSpPr>
          <p:cNvPr id="5" name="Footer Placeholder 5"/>
          <p:cNvSpPr>
            <a:spLocks noGrp="1"/>
          </p:cNvSpPr>
          <p:nvPr>
            <p:ph type="ftr" sz="quarter" idx="11"/>
          </p:nvPr>
        </p:nvSpPr>
        <p:spPr/>
        <p:txBody>
          <a:bodyPr/>
          <a:lstStyle/>
          <a:p>
            <a:pPr>
              <a:defRPr/>
            </a:pPr>
            <a:r>
              <a:rPr lang="en-US"/>
              <a:t>DR.L.GIRIJA  SKHMC</a:t>
            </a:r>
          </a:p>
        </p:txBody>
      </p:sp>
      <p:sp>
        <p:nvSpPr>
          <p:cNvPr id="210946" name="Rectangle 2"/>
          <p:cNvSpPr>
            <a:spLocks noGrp="1" noChangeArrowheads="1"/>
          </p:cNvSpPr>
          <p:nvPr>
            <p:ph type="title"/>
          </p:nvPr>
        </p:nvSpPr>
        <p:spPr/>
        <p:txBody>
          <a:bodyPr/>
          <a:lstStyle/>
          <a:p>
            <a:pPr>
              <a:defRPr/>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5" name="Rectangle 3"/>
          <p:cNvSpPr>
            <a:spLocks noGrp="1" noChangeArrowheads="1"/>
          </p:cNvSpPr>
          <p:nvPr>
            <p:ph idx="1"/>
          </p:nvPr>
        </p:nvSpPr>
        <p:spPr>
          <a:xfrm>
            <a:off x="990600" y="1485900"/>
            <a:ext cx="7620000" cy="3886200"/>
          </a:xfrm>
        </p:spPr>
        <p:txBody>
          <a:bodyPr>
            <a:normAutofit lnSpcReduction="10000"/>
          </a:bodyPr>
          <a:lstStyle/>
          <a:p>
            <a:pPr marL="990600" lvl="1" indent="-533400" eaLnBrk="1" hangingPunct="1">
              <a:lnSpc>
                <a:spcPct val="80000"/>
              </a:lnSpc>
              <a:buFontTx/>
              <a:buNone/>
            </a:pPr>
            <a:r>
              <a:rPr lang="en-US" sz="2400" b="1" smtClean="0">
                <a:solidFill>
                  <a:srgbClr val="990000"/>
                </a:solidFill>
                <a:latin typeface="Times New Roman" pitchFamily="18" charset="0"/>
                <a:cs typeface="Times New Roman" pitchFamily="18" charset="0"/>
              </a:rPr>
              <a:t>a) Warm with water (do not use lubricant since it will interfere with PAP smear) </a:t>
            </a:r>
          </a:p>
          <a:p>
            <a:pPr marL="990600" lvl="1" indent="-533400" eaLnBrk="1" hangingPunct="1">
              <a:lnSpc>
                <a:spcPct val="80000"/>
              </a:lnSpc>
              <a:buFontTx/>
              <a:buNone/>
            </a:pPr>
            <a:r>
              <a:rPr lang="en-US" sz="2400" b="1" smtClean="0">
                <a:solidFill>
                  <a:srgbClr val="990000"/>
                </a:solidFill>
                <a:latin typeface="Times New Roman" pitchFamily="18" charset="0"/>
                <a:cs typeface="Times New Roman" pitchFamily="18" charset="0"/>
              </a:rPr>
              <a:t>b) Touch inner thigh with speculum and ask patient if it is too warm or too cold </a:t>
            </a:r>
          </a:p>
          <a:p>
            <a:pPr marL="990600" lvl="1" indent="-533400" eaLnBrk="1" hangingPunct="1">
              <a:lnSpc>
                <a:spcPct val="80000"/>
              </a:lnSpc>
              <a:buFontTx/>
              <a:buNone/>
            </a:pPr>
            <a:r>
              <a:rPr lang="en-US" sz="2400" b="1" smtClean="0">
                <a:solidFill>
                  <a:srgbClr val="990000"/>
                </a:solidFill>
                <a:latin typeface="Times New Roman" pitchFamily="18" charset="0"/>
                <a:cs typeface="Times New Roman" pitchFamily="18" charset="0"/>
              </a:rPr>
              <a:t>c) Ask patient to spread knees laterally to relax perineal musculature </a:t>
            </a:r>
          </a:p>
          <a:p>
            <a:pPr marL="990600" lvl="1" indent="-533400" eaLnBrk="1" hangingPunct="1">
              <a:lnSpc>
                <a:spcPct val="80000"/>
              </a:lnSpc>
              <a:buFontTx/>
              <a:buNone/>
            </a:pPr>
            <a:r>
              <a:rPr lang="en-US" sz="2400" b="1" smtClean="0">
                <a:solidFill>
                  <a:srgbClr val="990000"/>
                </a:solidFill>
                <a:latin typeface="Times New Roman" pitchFamily="18" charset="0"/>
                <a:cs typeface="Times New Roman" pitchFamily="18" charset="0"/>
              </a:rPr>
              <a:t>d) Press fingers on perineal body and assess relaxation </a:t>
            </a:r>
          </a:p>
          <a:p>
            <a:pPr marL="990600" lvl="1" indent="-533400" eaLnBrk="1" hangingPunct="1">
              <a:lnSpc>
                <a:spcPct val="80000"/>
              </a:lnSpc>
              <a:buFontTx/>
              <a:buNone/>
            </a:pPr>
            <a:r>
              <a:rPr lang="en-US" sz="2400" b="1" smtClean="0">
                <a:solidFill>
                  <a:srgbClr val="990000"/>
                </a:solidFill>
                <a:latin typeface="Times New Roman" pitchFamily="18" charset="0"/>
                <a:cs typeface="Times New Roman" pitchFamily="18" charset="0"/>
              </a:rPr>
              <a:t>e) Make sure blades are closed and thumbscrew loosened </a:t>
            </a:r>
          </a:p>
          <a:p>
            <a:pPr marL="990600" lvl="1" indent="-533400" eaLnBrk="1" hangingPunct="1">
              <a:lnSpc>
                <a:spcPct val="80000"/>
              </a:lnSpc>
              <a:buFontTx/>
              <a:buNone/>
            </a:pPr>
            <a:r>
              <a:rPr lang="en-US" sz="2400" b="1" smtClean="0">
                <a:solidFill>
                  <a:srgbClr val="990000"/>
                </a:solidFill>
                <a:latin typeface="Times New Roman" pitchFamily="18" charset="0"/>
                <a:cs typeface="Times New Roman" pitchFamily="18" charset="0"/>
              </a:rPr>
              <a:t>f) Gently insert index finger and assess location of cervix (anterior vs. posterior)</a:t>
            </a:r>
          </a:p>
          <a:p>
            <a:pPr marL="1371600" lvl="2" indent="-457200" eaLnBrk="1" hangingPunct="1">
              <a:lnSpc>
                <a:spcPct val="80000"/>
              </a:lnSpc>
              <a:buFontTx/>
              <a:buNone/>
            </a:pPr>
            <a:r>
              <a:rPr lang="en-US" sz="2000" b="1" smtClean="0">
                <a:solidFill>
                  <a:srgbClr val="990000"/>
                </a:solidFill>
                <a:latin typeface="Times New Roman" pitchFamily="18" charset="0"/>
                <a:cs typeface="Times New Roman" pitchFamily="18" charset="0"/>
              </a:rPr>
              <a:t>(1) anteverted uterus = posterior cervix </a:t>
            </a:r>
          </a:p>
          <a:p>
            <a:pPr marL="1371600" lvl="2" indent="-457200" eaLnBrk="1" hangingPunct="1">
              <a:lnSpc>
                <a:spcPct val="80000"/>
              </a:lnSpc>
              <a:buFontTx/>
              <a:buNone/>
            </a:pPr>
            <a:r>
              <a:rPr lang="en-US" sz="2000" b="1" smtClean="0">
                <a:solidFill>
                  <a:srgbClr val="990000"/>
                </a:solidFill>
                <a:latin typeface="Times New Roman" pitchFamily="18" charset="0"/>
                <a:cs typeface="Times New Roman" pitchFamily="18" charset="0"/>
              </a:rPr>
              <a:t>(2) retroverted uterus = anterior cervix </a:t>
            </a:r>
          </a:p>
        </p:txBody>
      </p:sp>
      <p:sp>
        <p:nvSpPr>
          <p:cNvPr id="4" name="Date Placeholder 3"/>
          <p:cNvSpPr>
            <a:spLocks noGrp="1"/>
          </p:cNvSpPr>
          <p:nvPr>
            <p:ph type="dt" sz="half" idx="10"/>
          </p:nvPr>
        </p:nvSpPr>
        <p:spPr/>
        <p:txBody>
          <a:bodyPr/>
          <a:lstStyle/>
          <a:p>
            <a:pPr>
              <a:defRPr/>
            </a:pPr>
            <a:fld id="{B7B23887-786A-4025-AF11-DF81D8A7DB29}"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202754" name="Rectangle 2"/>
          <p:cNvSpPr>
            <a:spLocks noGrp="1" noChangeArrowheads="1"/>
          </p:cNvSpPr>
          <p:nvPr>
            <p:ph type="title"/>
          </p:nvPr>
        </p:nvSpPr>
        <p:spPr>
          <a:xfrm>
            <a:off x="1143000" y="609600"/>
            <a:ext cx="7772400" cy="904875"/>
          </a:xfrm>
        </p:spPr>
        <p:txBody>
          <a:bodyPr/>
          <a:lstStyle/>
          <a:p>
            <a:pPr eaLnBrk="1" hangingPunct="1"/>
            <a:r>
              <a:rPr lang="en-US" u="sng" smtClean="0">
                <a:solidFill>
                  <a:srgbClr val="990000"/>
                </a:solidFill>
              </a:rPr>
              <a:t>Speculum techniques</a:t>
            </a:r>
            <a:r>
              <a:rPr lang="en-US" smtClean="0"/>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fade">
                                      <p:cBhvr>
                                        <p:cTn id="7" dur="768" decel="100000"/>
                                        <p:tgtEl>
                                          <p:spTgt spid="202754"/>
                                        </p:tgtEl>
                                      </p:cBhvr>
                                    </p:animEffect>
                                    <p:animScale>
                                      <p:cBhvr>
                                        <p:cTn id="8" dur="768" decel="100000"/>
                                        <p:tgtEl>
                                          <p:spTgt spid="202754"/>
                                        </p:tgtEl>
                                      </p:cBhvr>
                                      <p:from x="10000" y="10000"/>
                                      <p:to x="200000" y="450000"/>
                                    </p:animScale>
                                    <p:animScale>
                                      <p:cBhvr>
                                        <p:cTn id="9" dur="1230" accel="100000" fill="hold">
                                          <p:stCondLst>
                                            <p:cond delay="768"/>
                                          </p:stCondLst>
                                        </p:cTn>
                                        <p:tgtEl>
                                          <p:spTgt spid="202754"/>
                                        </p:tgtEl>
                                      </p:cBhvr>
                                      <p:from x="200000" y="450000"/>
                                      <p:to x="100000" y="100000"/>
                                    </p:animScale>
                                    <p:set>
                                      <p:cBhvr>
                                        <p:cTn id="10" dur="768" fill="hold"/>
                                        <p:tgtEl>
                                          <p:spTgt spid="202754"/>
                                        </p:tgtEl>
                                        <p:attrNameLst>
                                          <p:attrName>ppt_x</p:attrName>
                                        </p:attrNameLst>
                                      </p:cBhvr>
                                      <p:to>
                                        <p:strVal val="(0.5)"/>
                                      </p:to>
                                    </p:set>
                                    <p:anim from="(0.5)" to="(#ppt_x)" calcmode="lin" valueType="num">
                                      <p:cBhvr>
                                        <p:cTn id="11" dur="1230" accel="100000" fill="hold">
                                          <p:stCondLst>
                                            <p:cond delay="768"/>
                                          </p:stCondLst>
                                        </p:cTn>
                                        <p:tgtEl>
                                          <p:spTgt spid="202754"/>
                                        </p:tgtEl>
                                        <p:attrNameLst>
                                          <p:attrName>ppt_x</p:attrName>
                                        </p:attrNameLst>
                                      </p:cBhvr>
                                    </p:anim>
                                    <p:set>
                                      <p:cBhvr>
                                        <p:cTn id="12" dur="768" fill="hold"/>
                                        <p:tgtEl>
                                          <p:spTgt spid="202754"/>
                                        </p:tgtEl>
                                        <p:attrNameLst>
                                          <p:attrName>ppt_y</p:attrName>
                                        </p:attrNameLst>
                                      </p:cBhvr>
                                      <p:to>
                                        <p:strVal val="(#ppt_y+0.4)"/>
                                      </p:to>
                                    </p:set>
                                    <p:anim from="(#ppt_y+0.4)" to="(#ppt_y)" calcmode="lin" valueType="num">
                                      <p:cBhvr>
                                        <p:cTn id="13" dur="1230" accel="100000" fill="hold">
                                          <p:stCondLst>
                                            <p:cond delay="768"/>
                                          </p:stCondLst>
                                        </p:cTn>
                                        <p:tgtEl>
                                          <p:spTgt spid="20275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02755">
                                            <p:txEl>
                                              <p:pRg st="0" end="0"/>
                                            </p:txEl>
                                          </p:spTgt>
                                        </p:tgtEl>
                                        <p:attrNameLst>
                                          <p:attrName>style.visibility</p:attrName>
                                        </p:attrNameLst>
                                      </p:cBhvr>
                                      <p:to>
                                        <p:strVal val="visible"/>
                                      </p:to>
                                    </p:set>
                                    <p:anim calcmode="lin" valueType="num">
                                      <p:cBhvr>
                                        <p:cTn id="18" dur="500" fill="hold"/>
                                        <p:tgtEl>
                                          <p:spTgt spid="20275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0275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02755">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02755">
                                            <p:txEl>
                                              <p:pRg st="1" end="1"/>
                                            </p:txEl>
                                          </p:spTgt>
                                        </p:tgtEl>
                                        <p:attrNameLst>
                                          <p:attrName>style.visibility</p:attrName>
                                        </p:attrNameLst>
                                      </p:cBhvr>
                                      <p:to>
                                        <p:strVal val="visible"/>
                                      </p:to>
                                    </p:set>
                                    <p:anim calcmode="lin" valueType="num">
                                      <p:cBhvr>
                                        <p:cTn id="23" dur="500" fill="hold"/>
                                        <p:tgtEl>
                                          <p:spTgt spid="20275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02755">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202755">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02755">
                                            <p:txEl>
                                              <p:pRg st="2" end="2"/>
                                            </p:txEl>
                                          </p:spTgt>
                                        </p:tgtEl>
                                        <p:attrNameLst>
                                          <p:attrName>style.visibility</p:attrName>
                                        </p:attrNameLst>
                                      </p:cBhvr>
                                      <p:to>
                                        <p:strVal val="visible"/>
                                      </p:to>
                                    </p:set>
                                    <p:anim calcmode="lin" valueType="num">
                                      <p:cBhvr>
                                        <p:cTn id="28" dur="500" fill="hold"/>
                                        <p:tgtEl>
                                          <p:spTgt spid="20275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0275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02755">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02755">
                                            <p:txEl>
                                              <p:pRg st="3" end="3"/>
                                            </p:txEl>
                                          </p:spTgt>
                                        </p:tgtEl>
                                        <p:attrNameLst>
                                          <p:attrName>style.visibility</p:attrName>
                                        </p:attrNameLst>
                                      </p:cBhvr>
                                      <p:to>
                                        <p:strVal val="visible"/>
                                      </p:to>
                                    </p:set>
                                    <p:anim calcmode="lin" valueType="num">
                                      <p:cBhvr>
                                        <p:cTn id="33" dur="500" fill="hold"/>
                                        <p:tgtEl>
                                          <p:spTgt spid="20275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0275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02755">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02755">
                                            <p:txEl>
                                              <p:pRg st="4" end="4"/>
                                            </p:txEl>
                                          </p:spTgt>
                                        </p:tgtEl>
                                        <p:attrNameLst>
                                          <p:attrName>style.visibility</p:attrName>
                                        </p:attrNameLst>
                                      </p:cBhvr>
                                      <p:to>
                                        <p:strVal val="visible"/>
                                      </p:to>
                                    </p:set>
                                    <p:anim calcmode="lin" valueType="num">
                                      <p:cBhvr>
                                        <p:cTn id="38" dur="500" fill="hold"/>
                                        <p:tgtEl>
                                          <p:spTgt spid="202755">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02755">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202755">
                                            <p:txEl>
                                              <p:pRg st="4" end="4"/>
                                            </p:tx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202755">
                                            <p:txEl>
                                              <p:pRg st="5" end="5"/>
                                            </p:txEl>
                                          </p:spTgt>
                                        </p:tgtEl>
                                        <p:attrNameLst>
                                          <p:attrName>style.visibility</p:attrName>
                                        </p:attrNameLst>
                                      </p:cBhvr>
                                      <p:to>
                                        <p:strVal val="visible"/>
                                      </p:to>
                                    </p:set>
                                    <p:anim calcmode="lin" valueType="num">
                                      <p:cBhvr>
                                        <p:cTn id="43" dur="500" fill="hold"/>
                                        <p:tgtEl>
                                          <p:spTgt spid="20275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02755">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202755">
                                            <p:txEl>
                                              <p:pRg st="5" end="5"/>
                                            </p:txEl>
                                          </p:spTgt>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202755">
                                            <p:txEl>
                                              <p:pRg st="6" end="6"/>
                                            </p:txEl>
                                          </p:spTgt>
                                        </p:tgtEl>
                                        <p:attrNameLst>
                                          <p:attrName>style.visibility</p:attrName>
                                        </p:attrNameLst>
                                      </p:cBhvr>
                                      <p:to>
                                        <p:strVal val="visible"/>
                                      </p:to>
                                    </p:set>
                                    <p:anim calcmode="lin" valueType="num">
                                      <p:cBhvr>
                                        <p:cTn id="48" dur="500" fill="hold"/>
                                        <p:tgtEl>
                                          <p:spTgt spid="202755">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202755">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202755">
                                            <p:txEl>
                                              <p:pRg st="6" end="6"/>
                                            </p:txEl>
                                          </p:spTgt>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202755">
                                            <p:txEl>
                                              <p:pRg st="7" end="7"/>
                                            </p:txEl>
                                          </p:spTgt>
                                        </p:tgtEl>
                                        <p:attrNameLst>
                                          <p:attrName>style.visibility</p:attrName>
                                        </p:attrNameLst>
                                      </p:cBhvr>
                                      <p:to>
                                        <p:strVal val="visible"/>
                                      </p:to>
                                    </p:set>
                                    <p:anim calcmode="lin" valueType="num">
                                      <p:cBhvr>
                                        <p:cTn id="53" dur="500" fill="hold"/>
                                        <p:tgtEl>
                                          <p:spTgt spid="202755">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202755">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2027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P spid="20275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40" name="Rectangle 3"/>
          <p:cNvSpPr>
            <a:spLocks noGrp="1" noChangeArrowheads="1"/>
          </p:cNvSpPr>
          <p:nvPr>
            <p:ph idx="1"/>
          </p:nvPr>
        </p:nvSpPr>
        <p:spPr>
          <a:xfrm>
            <a:off x="1066800" y="609600"/>
            <a:ext cx="7543800" cy="4953000"/>
          </a:xfrm>
        </p:spPr>
        <p:txBody>
          <a:bodyPr/>
          <a:lstStyle/>
          <a:p>
            <a:pPr marL="1371600" lvl="2" indent="-457200" eaLnBrk="1" hangingPunct="1">
              <a:lnSpc>
                <a:spcPct val="90000"/>
              </a:lnSpc>
              <a:buFontTx/>
              <a:buNone/>
            </a:pPr>
            <a:r>
              <a:rPr lang="en-US" smtClean="0"/>
              <a:t>      </a:t>
            </a:r>
            <a:r>
              <a:rPr lang="en-US" b="1" smtClean="0">
                <a:solidFill>
                  <a:srgbClr val="990000"/>
                </a:solidFill>
              </a:rPr>
              <a:t>g) Insert gently at 45-degree angle (pointing towards sacrum) </a:t>
            </a:r>
          </a:p>
          <a:p>
            <a:pPr marL="1371600" lvl="2" indent="-457200" eaLnBrk="1" hangingPunct="1">
              <a:lnSpc>
                <a:spcPct val="90000"/>
              </a:lnSpc>
              <a:buFontTx/>
              <a:buNone/>
            </a:pPr>
            <a:r>
              <a:rPr lang="en-US" sz="2000" b="1" smtClean="0">
                <a:solidFill>
                  <a:srgbClr val="990000"/>
                </a:solidFill>
              </a:rPr>
              <a:t>        (1) avoid pinching vulva/introitus </a:t>
            </a:r>
          </a:p>
          <a:p>
            <a:pPr marL="1371600" lvl="2" indent="-457200" eaLnBrk="1" hangingPunct="1">
              <a:lnSpc>
                <a:spcPct val="90000"/>
              </a:lnSpc>
              <a:buFontTx/>
              <a:buNone/>
            </a:pPr>
            <a:r>
              <a:rPr lang="en-US" sz="2000" b="1" smtClean="0">
                <a:solidFill>
                  <a:srgbClr val="990000"/>
                </a:solidFill>
              </a:rPr>
              <a:t>        (2) avoid sensitive urethra and anterior vaginal wall </a:t>
            </a:r>
          </a:p>
          <a:p>
            <a:pPr marL="1371600" lvl="2" indent="-457200" eaLnBrk="1" hangingPunct="1">
              <a:lnSpc>
                <a:spcPct val="90000"/>
              </a:lnSpc>
              <a:buFontTx/>
              <a:buNone/>
            </a:pPr>
            <a:r>
              <a:rPr lang="en-US" b="1" smtClean="0">
                <a:solidFill>
                  <a:srgbClr val="990000"/>
                </a:solidFill>
              </a:rPr>
              <a:t>    h) Gently open speculum and attempt to </a:t>
            </a:r>
          </a:p>
          <a:p>
            <a:pPr marL="1371600" lvl="2" indent="-457200" eaLnBrk="1" hangingPunct="1">
              <a:lnSpc>
                <a:spcPct val="90000"/>
              </a:lnSpc>
              <a:buFontTx/>
              <a:buNone/>
            </a:pPr>
            <a:r>
              <a:rPr lang="en-US" b="1" smtClean="0">
                <a:solidFill>
                  <a:srgbClr val="990000"/>
                </a:solidFill>
              </a:rPr>
              <a:t>    visualize cervix</a:t>
            </a:r>
            <a:r>
              <a:rPr lang="en-US" sz="2000" b="1" smtClean="0">
                <a:solidFill>
                  <a:srgbClr val="990000"/>
                </a:solidFill>
              </a:rPr>
              <a:t> </a:t>
            </a:r>
          </a:p>
          <a:p>
            <a:pPr marL="1371600" lvl="2" indent="-457200" eaLnBrk="1" hangingPunct="1">
              <a:lnSpc>
                <a:spcPct val="90000"/>
              </a:lnSpc>
              <a:buFontTx/>
              <a:buNone/>
            </a:pPr>
            <a:r>
              <a:rPr lang="en-US" sz="2000" b="1" smtClean="0">
                <a:solidFill>
                  <a:srgbClr val="990000"/>
                </a:solidFill>
              </a:rPr>
              <a:t>       </a:t>
            </a:r>
            <a:r>
              <a:rPr lang="en-US" sz="1800" b="1" smtClean="0">
                <a:solidFill>
                  <a:srgbClr val="990000"/>
                </a:solidFill>
              </a:rPr>
              <a:t>(1) if not visualized, assess speculum location by looking for anterior vaginal wall (rugated) </a:t>
            </a:r>
          </a:p>
          <a:p>
            <a:pPr marL="1752600" lvl="3" indent="-381000" eaLnBrk="1" hangingPunct="1">
              <a:lnSpc>
                <a:spcPct val="90000"/>
              </a:lnSpc>
              <a:buFontTx/>
              <a:buNone/>
            </a:pPr>
            <a:r>
              <a:rPr lang="en-US" sz="1800" b="1" smtClean="0">
                <a:solidFill>
                  <a:srgbClr val="990000"/>
                </a:solidFill>
              </a:rPr>
              <a:t>(2) if rugations seen, close speculum and insert more posteriorly (cervix will usually “pop” into view) </a:t>
            </a:r>
          </a:p>
          <a:p>
            <a:pPr marL="1752600" lvl="3" indent="-381000" eaLnBrk="1" hangingPunct="1">
              <a:lnSpc>
                <a:spcPct val="90000"/>
              </a:lnSpc>
              <a:buFontTx/>
              <a:buNone/>
            </a:pPr>
            <a:endParaRPr lang="en-US" sz="1800" b="1" smtClean="0">
              <a:solidFill>
                <a:srgbClr val="990000"/>
              </a:solidFill>
            </a:endParaRPr>
          </a:p>
          <a:p>
            <a:pPr marL="1752600" lvl="3" indent="-381000" eaLnBrk="1" hangingPunct="1">
              <a:lnSpc>
                <a:spcPct val="90000"/>
              </a:lnSpc>
              <a:buFontTx/>
              <a:buNone/>
            </a:pPr>
            <a:r>
              <a:rPr lang="en-US" sz="2400" b="1" smtClean="0">
                <a:solidFill>
                  <a:srgbClr val="990000"/>
                </a:solidFill>
              </a:rPr>
              <a:t>i) Once cervix visualized, open blades more and stabilize by tightening thumbscrew</a:t>
            </a:r>
          </a:p>
        </p:txBody>
      </p:sp>
      <p:sp>
        <p:nvSpPr>
          <p:cNvPr id="3" name="Date Placeholder 3"/>
          <p:cNvSpPr>
            <a:spLocks noGrp="1"/>
          </p:cNvSpPr>
          <p:nvPr>
            <p:ph type="dt" sz="half" idx="10"/>
          </p:nvPr>
        </p:nvSpPr>
        <p:spPr/>
        <p:txBody>
          <a:bodyPr/>
          <a:lstStyle/>
          <a:p>
            <a:pPr>
              <a:defRPr/>
            </a:pPr>
            <a:fld id="{3F14FC6E-FE12-4476-A2EA-48FAA8BBFC61}" type="datetime1">
              <a:rPr lang="en-US"/>
              <a:pPr>
                <a:defRPr/>
              </a:pPr>
              <a:t>1/1/2020</a:t>
            </a:fld>
            <a:endParaRPr lang="en-US"/>
          </a:p>
        </p:txBody>
      </p:sp>
      <p:sp>
        <p:nvSpPr>
          <p:cNvPr id="4" name="Footer Placeholder 4"/>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5" name="Rectangle 3"/>
          <p:cNvSpPr>
            <a:spLocks noGrp="1" noChangeArrowheads="1"/>
          </p:cNvSpPr>
          <p:nvPr>
            <p:ph idx="1"/>
          </p:nvPr>
        </p:nvSpPr>
        <p:spPr>
          <a:xfrm>
            <a:off x="685800" y="1143000"/>
            <a:ext cx="7772400" cy="4876800"/>
          </a:xfrm>
        </p:spPr>
        <p:txBody>
          <a:bodyPr/>
          <a:lstStyle/>
          <a:p>
            <a:pPr marL="990600" lvl="1" indent="-533400" eaLnBrk="1" hangingPunct="1">
              <a:lnSpc>
                <a:spcPct val="80000"/>
              </a:lnSpc>
              <a:buFontTx/>
              <a:buNone/>
            </a:pPr>
            <a:r>
              <a:rPr lang="en-US" sz="2400" smtClean="0">
                <a:solidFill>
                  <a:srgbClr val="990000"/>
                </a:solidFill>
              </a:rPr>
              <a:t>a) </a:t>
            </a:r>
            <a:r>
              <a:rPr lang="en-US" sz="2000" smtClean="0">
                <a:solidFill>
                  <a:srgbClr val="990000"/>
                </a:solidFill>
              </a:rPr>
              <a:t>Observe position, prolapse, location of transformation zone, type of cervical os (multiparous vs. nulliparous), ulcers, color, polyps, plaques, contact bleeding, abnormal discharge, or bleeding from cervical os, cysts and nodules </a:t>
            </a:r>
          </a:p>
          <a:p>
            <a:pPr marL="990600" lvl="1" indent="-533400" eaLnBrk="1" hangingPunct="1">
              <a:lnSpc>
                <a:spcPct val="80000"/>
              </a:lnSpc>
              <a:buFontTx/>
              <a:buNone/>
            </a:pPr>
            <a:r>
              <a:rPr lang="en-US" sz="2000" smtClean="0">
                <a:solidFill>
                  <a:srgbClr val="990000"/>
                </a:solidFill>
              </a:rPr>
              <a:t>b) Abnormal findings include: </a:t>
            </a:r>
          </a:p>
          <a:p>
            <a:pPr marL="990600" lvl="1" indent="-533400" eaLnBrk="1" hangingPunct="1">
              <a:lnSpc>
                <a:spcPct val="80000"/>
              </a:lnSpc>
              <a:buFontTx/>
              <a:buNone/>
            </a:pPr>
            <a:r>
              <a:rPr lang="en-US" sz="2000" smtClean="0">
                <a:solidFill>
                  <a:srgbClr val="990000"/>
                </a:solidFill>
              </a:rPr>
              <a:t>(1) Ectropion </a:t>
            </a:r>
          </a:p>
          <a:p>
            <a:pPr marL="990600" lvl="1" indent="-533400" eaLnBrk="1" hangingPunct="1">
              <a:lnSpc>
                <a:spcPct val="80000"/>
              </a:lnSpc>
              <a:buFontTx/>
              <a:buNone/>
            </a:pPr>
            <a:r>
              <a:rPr lang="en-US" sz="2000" smtClean="0">
                <a:solidFill>
                  <a:srgbClr val="990000"/>
                </a:solidFill>
              </a:rPr>
              <a:t>(2) Nabothian cysts </a:t>
            </a:r>
          </a:p>
          <a:p>
            <a:pPr marL="990600" lvl="1" indent="-533400" eaLnBrk="1" hangingPunct="1">
              <a:lnSpc>
                <a:spcPct val="80000"/>
              </a:lnSpc>
              <a:buFontTx/>
              <a:buNone/>
            </a:pPr>
            <a:r>
              <a:rPr lang="en-US" sz="2000" smtClean="0">
                <a:solidFill>
                  <a:srgbClr val="990000"/>
                </a:solidFill>
              </a:rPr>
              <a:t>(3) Pelvic inflammatory disease (purulent discharge) </a:t>
            </a:r>
          </a:p>
          <a:p>
            <a:pPr marL="990600" lvl="1" indent="-533400" eaLnBrk="1" hangingPunct="1">
              <a:lnSpc>
                <a:spcPct val="80000"/>
              </a:lnSpc>
              <a:buFontTx/>
              <a:buNone/>
            </a:pPr>
            <a:r>
              <a:rPr lang="en-US" sz="2000" smtClean="0">
                <a:solidFill>
                  <a:srgbClr val="990000"/>
                </a:solidFill>
              </a:rPr>
              <a:t>(4) Cervicitis </a:t>
            </a:r>
          </a:p>
          <a:p>
            <a:pPr marL="990600" lvl="1" indent="-533400" eaLnBrk="1" hangingPunct="1">
              <a:lnSpc>
                <a:spcPct val="80000"/>
              </a:lnSpc>
              <a:buFontTx/>
              <a:buNone/>
            </a:pPr>
            <a:r>
              <a:rPr lang="en-US" sz="2000" smtClean="0">
                <a:solidFill>
                  <a:srgbClr val="990000"/>
                </a:solidFill>
              </a:rPr>
              <a:t>(5) Herpetic cervicitis </a:t>
            </a:r>
          </a:p>
          <a:p>
            <a:pPr marL="990600" lvl="1" indent="-533400" eaLnBrk="1" hangingPunct="1">
              <a:lnSpc>
                <a:spcPct val="80000"/>
              </a:lnSpc>
              <a:buFontTx/>
              <a:buNone/>
            </a:pPr>
            <a:r>
              <a:rPr lang="en-US" sz="2000" smtClean="0">
                <a:solidFill>
                  <a:srgbClr val="990000"/>
                </a:solidFill>
              </a:rPr>
              <a:t>(6) Cervical polyp </a:t>
            </a:r>
          </a:p>
          <a:p>
            <a:pPr marL="990600" lvl="1" indent="-533400" eaLnBrk="1" hangingPunct="1">
              <a:lnSpc>
                <a:spcPct val="80000"/>
              </a:lnSpc>
              <a:buFontTx/>
              <a:buNone/>
            </a:pPr>
            <a:r>
              <a:rPr lang="en-US" sz="2000" smtClean="0">
                <a:solidFill>
                  <a:srgbClr val="990000"/>
                </a:solidFill>
              </a:rPr>
              <a:t>(7) Previous obstetrical lacerations </a:t>
            </a:r>
          </a:p>
          <a:p>
            <a:pPr marL="990600" lvl="1" indent="-533400" eaLnBrk="1" hangingPunct="1">
              <a:lnSpc>
                <a:spcPct val="80000"/>
              </a:lnSpc>
              <a:buFontTx/>
              <a:buNone/>
            </a:pPr>
            <a:r>
              <a:rPr lang="en-US" sz="2000" smtClean="0">
                <a:solidFill>
                  <a:srgbClr val="990000"/>
                </a:solidFill>
              </a:rPr>
              <a:t>(8) Cervical carcinoma </a:t>
            </a:r>
          </a:p>
          <a:p>
            <a:pPr marL="990600" lvl="1" indent="-533400" eaLnBrk="1" hangingPunct="1">
              <a:lnSpc>
                <a:spcPct val="80000"/>
              </a:lnSpc>
              <a:buFontTx/>
              <a:buNone/>
            </a:pPr>
            <a:r>
              <a:rPr lang="en-US" sz="2000" smtClean="0">
                <a:solidFill>
                  <a:srgbClr val="990000"/>
                </a:solidFill>
              </a:rPr>
              <a:t>(9) Cervical prolapse </a:t>
            </a:r>
          </a:p>
          <a:p>
            <a:pPr marL="990600" lvl="1" indent="-533400" eaLnBrk="1" hangingPunct="1">
              <a:lnSpc>
                <a:spcPct val="80000"/>
              </a:lnSpc>
              <a:buFontTx/>
              <a:buNone/>
            </a:pPr>
            <a:r>
              <a:rPr lang="en-US" sz="2000" smtClean="0">
                <a:solidFill>
                  <a:srgbClr val="990000"/>
                </a:solidFill>
              </a:rPr>
              <a:t>(10) Chadwick’s sign ( bluish tint </a:t>
            </a:r>
          </a:p>
          <a:p>
            <a:pPr marL="609600" indent="-609600" eaLnBrk="1" hangingPunct="1">
              <a:lnSpc>
                <a:spcPct val="80000"/>
              </a:lnSpc>
              <a:buFontTx/>
              <a:buNone/>
            </a:pPr>
            <a:r>
              <a:rPr lang="en-US" sz="2000" smtClean="0">
                <a:solidFill>
                  <a:srgbClr val="990000"/>
                </a:solidFill>
              </a:rPr>
              <a:t>      (11) Spontaneous miscarriage </a:t>
            </a:r>
          </a:p>
        </p:txBody>
      </p:sp>
      <p:sp>
        <p:nvSpPr>
          <p:cNvPr id="4" name="Date Placeholder 3"/>
          <p:cNvSpPr>
            <a:spLocks noGrp="1"/>
          </p:cNvSpPr>
          <p:nvPr>
            <p:ph type="dt" sz="half" idx="10"/>
          </p:nvPr>
        </p:nvSpPr>
        <p:spPr/>
        <p:txBody>
          <a:bodyPr/>
          <a:lstStyle/>
          <a:p>
            <a:pPr>
              <a:defRPr/>
            </a:pPr>
            <a:fld id="{98EE0972-DD14-41F2-9FD4-6478CAEB0F59}"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92164" name="Rectangle 2"/>
          <p:cNvSpPr>
            <a:spLocks noGrp="1" noChangeArrowheads="1"/>
          </p:cNvSpPr>
          <p:nvPr>
            <p:ph type="title"/>
          </p:nvPr>
        </p:nvSpPr>
        <p:spPr>
          <a:xfrm>
            <a:off x="609600" y="381000"/>
            <a:ext cx="7924800" cy="904875"/>
          </a:xfrm>
        </p:spPr>
        <p:txBody>
          <a:bodyPr/>
          <a:lstStyle/>
          <a:p>
            <a:pPr marL="838200" indent="-838200" eaLnBrk="1" hangingPunct="1"/>
            <a:r>
              <a:rPr lang="en-US" u="sng" smtClean="0">
                <a:solidFill>
                  <a:srgbClr val="990000"/>
                </a:solidFill>
              </a:rPr>
              <a:t>Inspect the cervix</a:t>
            </a:r>
            <a:r>
              <a:rPr lang="en-US"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7" name="Rectangle 3"/>
          <p:cNvSpPr>
            <a:spLocks noGrp="1" noChangeArrowheads="1"/>
          </p:cNvSpPr>
          <p:nvPr>
            <p:ph idx="1"/>
          </p:nvPr>
        </p:nvSpPr>
        <p:spPr/>
        <p:txBody>
          <a:bodyPr/>
          <a:lstStyle/>
          <a:p>
            <a:pPr>
              <a:defRPr/>
            </a:pPr>
            <a:endParaRPr lang="en-US" smtClean="0">
              <a:effectLst>
                <a:outerShdw blurRad="38100" dist="38100" dir="2700000" algn="tl">
                  <a:srgbClr val="C0C0C0"/>
                </a:outerShdw>
              </a:effectLst>
            </a:endParaRPr>
          </a:p>
        </p:txBody>
      </p:sp>
      <p:sp>
        <p:nvSpPr>
          <p:cNvPr id="221186" name="Rectangle 2"/>
          <p:cNvSpPr>
            <a:spLocks noGrp="1" noChangeArrowheads="1"/>
          </p:cNvSpPr>
          <p:nvPr>
            <p:ph type="title"/>
          </p:nvPr>
        </p:nvSpPr>
        <p:spPr/>
        <p:txBody>
          <a:bodyPr/>
          <a:lstStyle/>
          <a:p>
            <a:pPr>
              <a:defRPr/>
            </a:pPr>
            <a:endParaRPr lang="en-US"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15C30EE-F5D2-440D-BA6B-86BE11480A00}"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94212" name="Rectangle 2"/>
          <p:cNvSpPr>
            <a:spLocks noGrp="1" noChangeArrowheads="1"/>
          </p:cNvSpPr>
          <p:nvPr>
            <p:ph type="title"/>
          </p:nvPr>
        </p:nvSpPr>
        <p:spPr/>
        <p:txBody>
          <a:bodyPr/>
          <a:lstStyle/>
          <a:p>
            <a:r>
              <a:rPr lang="en-US" smtClean="0">
                <a:solidFill>
                  <a:srgbClr val="CCCC00"/>
                </a:solidFill>
              </a:rPr>
              <a:t>Perform PAP smear:</a:t>
            </a:r>
            <a:r>
              <a:rPr lang="en-US" smtClean="0"/>
              <a:t> </a:t>
            </a:r>
          </a:p>
        </p:txBody>
      </p:sp>
      <p:sp>
        <p:nvSpPr>
          <p:cNvPr id="94213" name="Rectangle 3"/>
          <p:cNvSpPr>
            <a:spLocks noGrp="1" noChangeArrowheads="1"/>
          </p:cNvSpPr>
          <p:nvPr>
            <p:ph type="body" idx="1"/>
          </p:nvPr>
        </p:nvSpPr>
        <p:spPr>
          <a:xfrm>
            <a:off x="685800" y="1371600"/>
            <a:ext cx="7772400" cy="4114800"/>
          </a:xfrm>
        </p:spPr>
        <p:txBody>
          <a:bodyPr/>
          <a:lstStyle/>
          <a:p>
            <a:pPr marL="990600" lvl="1" indent="-533400">
              <a:lnSpc>
                <a:spcPct val="90000"/>
              </a:lnSpc>
              <a:buFontTx/>
              <a:buNone/>
            </a:pPr>
            <a:r>
              <a:rPr lang="en-US" sz="2000" b="1" smtClean="0">
                <a:solidFill>
                  <a:srgbClr val="CCCC00"/>
                </a:solidFill>
              </a:rPr>
              <a:t>a) </a:t>
            </a:r>
            <a:r>
              <a:rPr lang="en-US" sz="2400" b="1" smtClean="0">
                <a:solidFill>
                  <a:srgbClr val="CCCC00"/>
                </a:solidFill>
              </a:rPr>
              <a:t>Take three separate specimens and place on three separate slides (attempt to minimize contamination from mucous and/or blood) </a:t>
            </a:r>
          </a:p>
          <a:p>
            <a:pPr marL="990600" lvl="1" indent="-533400">
              <a:lnSpc>
                <a:spcPct val="90000"/>
              </a:lnSpc>
              <a:buFontTx/>
              <a:buNone/>
            </a:pPr>
            <a:r>
              <a:rPr lang="en-US" sz="2400" b="1" smtClean="0">
                <a:solidFill>
                  <a:srgbClr val="CCCC00"/>
                </a:solidFill>
              </a:rPr>
              <a:t>(1) Cervical scrape: use spatula and scrape transformation zone in rotary fashion </a:t>
            </a:r>
          </a:p>
          <a:p>
            <a:pPr marL="990600" lvl="1" indent="-533400">
              <a:lnSpc>
                <a:spcPct val="90000"/>
              </a:lnSpc>
              <a:buFontTx/>
              <a:buNone/>
            </a:pPr>
            <a:r>
              <a:rPr lang="en-US" sz="2400" b="1" smtClean="0">
                <a:solidFill>
                  <a:srgbClr val="CCCC00"/>
                </a:solidFill>
              </a:rPr>
              <a:t>(2) Endocervical swab/brush: insert into endocervical canal, rotate and remove </a:t>
            </a:r>
          </a:p>
          <a:p>
            <a:pPr marL="990600" lvl="1" indent="-533400">
              <a:lnSpc>
                <a:spcPct val="90000"/>
              </a:lnSpc>
              <a:buFontTx/>
              <a:buNone/>
            </a:pPr>
            <a:r>
              <a:rPr lang="en-US" sz="2400" b="1" smtClean="0">
                <a:solidFill>
                  <a:srgbClr val="CCCC00"/>
                </a:solidFill>
              </a:rPr>
              <a:t>(3) Vaginal pool: collect cells from posterior fornix with swab </a:t>
            </a:r>
          </a:p>
          <a:p>
            <a:pPr marL="990600" lvl="1" indent="-533400">
              <a:lnSpc>
                <a:spcPct val="90000"/>
              </a:lnSpc>
              <a:buFontTx/>
              <a:buNone/>
            </a:pPr>
            <a:r>
              <a:rPr lang="en-US" sz="2400" b="1" smtClean="0">
                <a:solidFill>
                  <a:srgbClr val="CCCC00"/>
                </a:solidFill>
              </a:rPr>
              <a:t>b) Apply fixative to slide immediately </a:t>
            </a:r>
          </a:p>
          <a:p>
            <a:pPr marL="990600" lvl="1" indent="-533400">
              <a:lnSpc>
                <a:spcPct val="90000"/>
              </a:lnSpc>
              <a:buFontTx/>
              <a:buNone/>
            </a:pPr>
            <a:r>
              <a:rPr lang="en-US" sz="2400" b="1" smtClean="0">
                <a:solidFill>
                  <a:srgbClr val="CCCC00"/>
                </a:solidFill>
              </a:rPr>
              <a:t>c) If abnormal vaginal discharge present, take swab of fluid in order to perform a wet mount for viewing under microscope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5" name="Rectangle 3"/>
          <p:cNvSpPr>
            <a:spLocks noGrp="1" noChangeArrowheads="1"/>
          </p:cNvSpPr>
          <p:nvPr>
            <p:ph idx="1"/>
          </p:nvPr>
        </p:nvSpPr>
        <p:spPr>
          <a:xfrm>
            <a:off x="0" y="0"/>
            <a:ext cx="9144000" cy="6858000"/>
          </a:xfrm>
        </p:spPr>
        <p:txBody>
          <a:bodyPr/>
          <a:lstStyle/>
          <a:p>
            <a:pPr>
              <a:defRPr/>
            </a:pPr>
            <a:endParaRPr lang="en-US" smtClean="0"/>
          </a:p>
        </p:txBody>
      </p:sp>
      <p:sp>
        <p:nvSpPr>
          <p:cNvPr id="4" name="Date Placeholder 3"/>
          <p:cNvSpPr>
            <a:spLocks noGrp="1"/>
          </p:cNvSpPr>
          <p:nvPr>
            <p:ph type="dt" sz="half" idx="10"/>
          </p:nvPr>
        </p:nvSpPr>
        <p:spPr/>
        <p:txBody>
          <a:bodyPr/>
          <a:lstStyle/>
          <a:p>
            <a:pPr>
              <a:defRPr/>
            </a:pPr>
            <a:fld id="{1FABFBC1-6971-4F52-ABD0-91AC66784CAF}" type="datetime1">
              <a:rPr lang="en-US"/>
              <a:pPr>
                <a:defRPr/>
              </a:pPr>
              <a:t>1/1/2020</a:t>
            </a:fld>
            <a:endParaRPr lang="en-US"/>
          </a:p>
        </p:txBody>
      </p:sp>
      <p:sp>
        <p:nvSpPr>
          <p:cNvPr id="5" name="Footer Placeholder 5"/>
          <p:cNvSpPr>
            <a:spLocks noGrp="1"/>
          </p:cNvSpPr>
          <p:nvPr>
            <p:ph type="ftr" sz="quarter" idx="11"/>
          </p:nvPr>
        </p:nvSpPr>
        <p:spPr/>
        <p:txBody>
          <a:bodyPr/>
          <a:lstStyle/>
          <a:p>
            <a:pPr>
              <a:defRPr/>
            </a:pPr>
            <a:r>
              <a:rPr lang="en-US"/>
              <a:t>DR.L.GIRIJA  SKHMC</a:t>
            </a:r>
          </a:p>
        </p:txBody>
      </p:sp>
      <p:pic>
        <p:nvPicPr>
          <p:cNvPr id="95237" name="Picture 5" descr="Spatula64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61" name="Rectangle 3"/>
          <p:cNvSpPr>
            <a:spLocks noGrp="1" noChangeArrowheads="1"/>
          </p:cNvSpPr>
          <p:nvPr>
            <p:ph idx="1"/>
          </p:nvPr>
        </p:nvSpPr>
        <p:spPr/>
        <p:txBody>
          <a:bodyPr/>
          <a:lstStyle/>
          <a:p>
            <a:pPr eaLnBrk="1" hangingPunct="1">
              <a:lnSpc>
                <a:spcPct val="90000"/>
              </a:lnSpc>
            </a:pPr>
            <a:r>
              <a:rPr lang="en-US" sz="2800" b="1" smtClean="0">
                <a:solidFill>
                  <a:srgbClr val="990000"/>
                </a:solidFill>
              </a:rPr>
              <a:t>Must use Dacron Q tip and turn in os and leave in os at least 20 seconds.</a:t>
            </a:r>
          </a:p>
          <a:p>
            <a:pPr eaLnBrk="1" hangingPunct="1">
              <a:lnSpc>
                <a:spcPct val="90000"/>
              </a:lnSpc>
            </a:pPr>
            <a:r>
              <a:rPr lang="en-US" sz="2800" b="1" smtClean="0">
                <a:solidFill>
                  <a:srgbClr val="990000"/>
                </a:solidFill>
              </a:rPr>
              <a:t>Wet mounts</a:t>
            </a:r>
          </a:p>
          <a:p>
            <a:pPr eaLnBrk="1" hangingPunct="1">
              <a:lnSpc>
                <a:spcPct val="90000"/>
              </a:lnSpc>
            </a:pPr>
            <a:r>
              <a:rPr lang="en-US" sz="2800" b="1" smtClean="0">
                <a:solidFill>
                  <a:srgbClr val="990000"/>
                </a:solidFill>
              </a:rPr>
              <a:t>Obtain cultures for GC/clamydia (Gynprobe) </a:t>
            </a:r>
          </a:p>
          <a:p>
            <a:pPr lvl="1" eaLnBrk="1" hangingPunct="1">
              <a:lnSpc>
                <a:spcPct val="90000"/>
              </a:lnSpc>
              <a:buSzPct val="75000"/>
            </a:pPr>
            <a:r>
              <a:rPr lang="en-US" sz="2400" b="1" smtClean="0">
                <a:solidFill>
                  <a:srgbClr val="990000"/>
                </a:solidFill>
              </a:rPr>
              <a:t>Trichamonas = Saline </a:t>
            </a:r>
          </a:p>
          <a:p>
            <a:pPr lvl="1" eaLnBrk="1" hangingPunct="1">
              <a:lnSpc>
                <a:spcPct val="90000"/>
              </a:lnSpc>
              <a:buSzPct val="75000"/>
            </a:pPr>
            <a:r>
              <a:rPr lang="en-US" sz="2400" b="1" smtClean="0">
                <a:solidFill>
                  <a:srgbClr val="990000"/>
                </a:solidFill>
              </a:rPr>
              <a:t>Yeast, Bacterial Vaginosis + - KOH</a:t>
            </a:r>
          </a:p>
          <a:p>
            <a:pPr lvl="1" eaLnBrk="1" hangingPunct="1">
              <a:lnSpc>
                <a:spcPct val="90000"/>
              </a:lnSpc>
              <a:buSzPct val="75000"/>
            </a:pPr>
            <a:r>
              <a:rPr lang="en-US" sz="2400" b="1" smtClean="0">
                <a:solidFill>
                  <a:srgbClr val="990000"/>
                </a:solidFill>
              </a:rPr>
              <a:t>Determine pH with Nitrazine or pH paper (normal is 4.5 and below)</a:t>
            </a:r>
          </a:p>
          <a:p>
            <a:pPr lvl="1" eaLnBrk="1" hangingPunct="1">
              <a:lnSpc>
                <a:spcPct val="90000"/>
              </a:lnSpc>
              <a:buSzPct val="75000"/>
            </a:pPr>
            <a:r>
              <a:rPr lang="en-US" sz="2400" b="1" smtClean="0">
                <a:solidFill>
                  <a:srgbClr val="990000"/>
                </a:solidFill>
              </a:rPr>
              <a:t>“Whiff” test for amine odor characteristic of Bacterial Vaginosis</a:t>
            </a:r>
          </a:p>
        </p:txBody>
      </p:sp>
      <p:sp>
        <p:nvSpPr>
          <p:cNvPr id="5" name="Date Placeholder 3"/>
          <p:cNvSpPr>
            <a:spLocks noGrp="1"/>
          </p:cNvSpPr>
          <p:nvPr>
            <p:ph type="dt" sz="half" idx="10"/>
          </p:nvPr>
        </p:nvSpPr>
        <p:spPr/>
        <p:txBody>
          <a:bodyPr/>
          <a:lstStyle/>
          <a:p>
            <a:pPr>
              <a:defRPr/>
            </a:pPr>
            <a:fld id="{C2195E1E-1C3D-4401-B232-DF8471381DCE}" type="datetime1">
              <a:rPr lang="en-US"/>
              <a:pPr>
                <a:defRPr/>
              </a:pPr>
              <a:t>1/1/2020</a:t>
            </a:fld>
            <a:endParaRPr lang="en-US"/>
          </a:p>
        </p:txBody>
      </p:sp>
      <p:sp>
        <p:nvSpPr>
          <p:cNvPr id="6" name="Footer Placeholder 4"/>
          <p:cNvSpPr>
            <a:spLocks noGrp="1"/>
          </p:cNvSpPr>
          <p:nvPr>
            <p:ph type="ftr" sz="quarter" idx="11"/>
          </p:nvPr>
        </p:nvSpPr>
        <p:spPr/>
        <p:txBody>
          <a:bodyPr/>
          <a:lstStyle/>
          <a:p>
            <a:pPr>
              <a:defRPr/>
            </a:pPr>
            <a:r>
              <a:rPr lang="en-US"/>
              <a:t>DR.L.GIRIJA  SKHMC</a:t>
            </a:r>
          </a:p>
        </p:txBody>
      </p:sp>
      <p:sp>
        <p:nvSpPr>
          <p:cNvPr id="96260" name="Rectangle 2"/>
          <p:cNvSpPr>
            <a:spLocks noGrp="1" noChangeArrowheads="1"/>
          </p:cNvSpPr>
          <p:nvPr>
            <p:ph type="title"/>
          </p:nvPr>
        </p:nvSpPr>
        <p:spPr/>
        <p:txBody>
          <a:bodyPr/>
          <a:lstStyle/>
          <a:p>
            <a:pPr eaLnBrk="1" hangingPunct="1"/>
            <a:r>
              <a:rPr lang="en-US" u="sng" smtClean="0">
                <a:solidFill>
                  <a:srgbClr val="990000"/>
                </a:solidFill>
              </a:rPr>
              <a:t>Cultures and Wet Mounts</a:t>
            </a:r>
          </a:p>
        </p:txBody>
      </p:sp>
      <p:pic>
        <p:nvPicPr>
          <p:cNvPr id="96262" name="Picture 4" descr="bl4b"/>
          <p:cNvPicPr>
            <a:picLocks noChangeAspect="1" noChangeArrowheads="1" noCrop="1"/>
          </p:cNvPicPr>
          <p:nvPr/>
        </p:nvPicPr>
        <p:blipFill>
          <a:blip r:embed="rId2"/>
          <a:srcRect/>
          <a:stretch>
            <a:fillRect/>
          </a:stretch>
        </p:blipFill>
        <p:spPr bwMode="auto">
          <a:xfrm>
            <a:off x="1447800" y="5824538"/>
            <a:ext cx="5029200" cy="37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5" name="Rectangle 3"/>
          <p:cNvSpPr>
            <a:spLocks noGrp="1" noChangeArrowheads="1"/>
          </p:cNvSpPr>
          <p:nvPr>
            <p:ph idx="1"/>
          </p:nvPr>
        </p:nvSpPr>
        <p:spPr/>
        <p:txBody>
          <a:bodyPr/>
          <a:lstStyle/>
          <a:p>
            <a:pPr marL="990600" lvl="1" indent="-533400" eaLnBrk="1" hangingPunct="1">
              <a:buFontTx/>
              <a:buNone/>
            </a:pPr>
            <a:r>
              <a:rPr lang="en-US" b="1" smtClean="0">
                <a:solidFill>
                  <a:srgbClr val="990000"/>
                </a:solidFill>
              </a:rPr>
              <a:t>a) Loosen thumbscrew but keep speculum partially open during withdraw in order to inspect vaginal mucosa </a:t>
            </a:r>
          </a:p>
          <a:p>
            <a:pPr marL="990600" lvl="1" indent="-533400" eaLnBrk="1" hangingPunct="1">
              <a:buFontTx/>
              <a:buNone/>
            </a:pPr>
            <a:r>
              <a:rPr lang="en-US" b="1" smtClean="0">
                <a:solidFill>
                  <a:srgbClr val="990000"/>
                </a:solidFill>
              </a:rPr>
              <a:t>b) Inspect for color, degrees of rugations (transverse ridges), plagues, malodorous discharge, strawberry spots, white patches, cysts, ulcers, nodules and fistulae </a:t>
            </a:r>
          </a:p>
        </p:txBody>
      </p:sp>
      <p:sp>
        <p:nvSpPr>
          <p:cNvPr id="5" name="Date Placeholder 3"/>
          <p:cNvSpPr>
            <a:spLocks noGrp="1"/>
          </p:cNvSpPr>
          <p:nvPr>
            <p:ph type="dt" sz="half" idx="10"/>
          </p:nvPr>
        </p:nvSpPr>
        <p:spPr/>
        <p:txBody>
          <a:bodyPr/>
          <a:lstStyle/>
          <a:p>
            <a:pPr>
              <a:defRPr/>
            </a:pPr>
            <a:fld id="{5F32ED80-E792-4196-893B-596799D76CED}" type="datetime1">
              <a:rPr lang="en-US"/>
              <a:pPr>
                <a:defRPr/>
              </a:pPr>
              <a:t>1/1/2020</a:t>
            </a:fld>
            <a:endParaRPr lang="en-US"/>
          </a:p>
        </p:txBody>
      </p:sp>
      <p:sp>
        <p:nvSpPr>
          <p:cNvPr id="6" name="Footer Placeholder 4"/>
          <p:cNvSpPr>
            <a:spLocks noGrp="1"/>
          </p:cNvSpPr>
          <p:nvPr>
            <p:ph type="ftr" sz="quarter" idx="11"/>
          </p:nvPr>
        </p:nvSpPr>
        <p:spPr/>
        <p:txBody>
          <a:bodyPr/>
          <a:lstStyle/>
          <a:p>
            <a:pPr>
              <a:defRPr/>
            </a:pPr>
            <a:r>
              <a:rPr lang="en-US"/>
              <a:t>DR.L.GIRIJA  SKHMC</a:t>
            </a:r>
          </a:p>
        </p:txBody>
      </p:sp>
      <p:sp>
        <p:nvSpPr>
          <p:cNvPr id="97284" name="Rectangle 2"/>
          <p:cNvSpPr>
            <a:spLocks noGrp="1" noChangeArrowheads="1"/>
          </p:cNvSpPr>
          <p:nvPr>
            <p:ph type="title"/>
          </p:nvPr>
        </p:nvSpPr>
        <p:spPr/>
        <p:txBody>
          <a:bodyPr/>
          <a:lstStyle/>
          <a:p>
            <a:pPr eaLnBrk="1" hangingPunct="1"/>
            <a:r>
              <a:rPr lang="en-US" smtClean="0"/>
              <a:t> </a:t>
            </a:r>
            <a:r>
              <a:rPr lang="en-US" u="sng" smtClean="0">
                <a:solidFill>
                  <a:srgbClr val="990000"/>
                </a:solidFill>
              </a:rPr>
              <a:t>Inspect vaginal mucosa</a:t>
            </a:r>
            <a:r>
              <a:rPr lang="en-US" smtClean="0"/>
              <a:t> </a:t>
            </a:r>
          </a:p>
        </p:txBody>
      </p:sp>
      <p:pic>
        <p:nvPicPr>
          <p:cNvPr id="97286" name="Picture 5" descr="line_bar_7"/>
          <p:cNvPicPr>
            <a:picLocks noChangeAspect="1" noChangeArrowheads="1" noCrop="1"/>
          </p:cNvPicPr>
          <p:nvPr/>
        </p:nvPicPr>
        <p:blipFill>
          <a:blip r:embed="rId2"/>
          <a:srcRect/>
          <a:stretch>
            <a:fillRect/>
          </a:stretch>
        </p:blipFill>
        <p:spPr bwMode="auto">
          <a:xfrm>
            <a:off x="1200150" y="5791200"/>
            <a:ext cx="6743700" cy="15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9" name="Rectangle 3"/>
          <p:cNvSpPr>
            <a:spLocks noGrp="1" noChangeArrowheads="1"/>
          </p:cNvSpPr>
          <p:nvPr>
            <p:ph idx="1"/>
          </p:nvPr>
        </p:nvSpPr>
        <p:spPr>
          <a:xfrm>
            <a:off x="685800" y="2057400"/>
            <a:ext cx="7772400" cy="3886200"/>
          </a:xfrm>
        </p:spPr>
        <p:txBody>
          <a:bodyPr/>
          <a:lstStyle/>
          <a:p>
            <a:pPr eaLnBrk="1" hangingPunct="1">
              <a:buFontTx/>
              <a:buNone/>
            </a:pPr>
            <a:r>
              <a:rPr lang="en-US" b="1" smtClean="0">
                <a:solidFill>
                  <a:srgbClr val="990000"/>
                </a:solidFill>
              </a:rPr>
              <a:t>1. Normal: pink, rugated, pliable.</a:t>
            </a:r>
          </a:p>
          <a:p>
            <a:pPr lvl="1" eaLnBrk="1" hangingPunct="1">
              <a:buSzPct val="75000"/>
            </a:pPr>
            <a:r>
              <a:rPr lang="en-US" b="1" smtClean="0">
                <a:solidFill>
                  <a:srgbClr val="990000"/>
                </a:solidFill>
              </a:rPr>
              <a:t>thin, clear fluid (from cervical secretions).</a:t>
            </a:r>
          </a:p>
          <a:p>
            <a:pPr eaLnBrk="1" hangingPunct="1">
              <a:buFontTx/>
              <a:buNone/>
            </a:pPr>
            <a:r>
              <a:rPr lang="en-US" b="1" smtClean="0">
                <a:solidFill>
                  <a:srgbClr val="990000"/>
                </a:solidFill>
              </a:rPr>
              <a:t>2. Abnormal: fluid characteristics (odor, color, consistency, quantity).</a:t>
            </a:r>
          </a:p>
          <a:p>
            <a:pPr eaLnBrk="1" hangingPunct="1"/>
            <a:endParaRPr lang="en-US" b="1" smtClean="0">
              <a:solidFill>
                <a:srgbClr val="990000"/>
              </a:solidFill>
            </a:endParaRPr>
          </a:p>
        </p:txBody>
      </p:sp>
      <p:sp>
        <p:nvSpPr>
          <p:cNvPr id="5" name="Date Placeholder 3"/>
          <p:cNvSpPr>
            <a:spLocks noGrp="1"/>
          </p:cNvSpPr>
          <p:nvPr>
            <p:ph type="dt" sz="half" idx="10"/>
          </p:nvPr>
        </p:nvSpPr>
        <p:spPr/>
        <p:txBody>
          <a:bodyPr/>
          <a:lstStyle/>
          <a:p>
            <a:pPr>
              <a:defRPr/>
            </a:pPr>
            <a:fld id="{43919768-AA02-459A-A01F-C890443ECB62}" type="datetime1">
              <a:rPr lang="en-US"/>
              <a:pPr>
                <a:defRPr/>
              </a:pPr>
              <a:t>1/1/2020</a:t>
            </a:fld>
            <a:endParaRPr lang="en-US"/>
          </a:p>
        </p:txBody>
      </p:sp>
      <p:sp>
        <p:nvSpPr>
          <p:cNvPr id="6" name="Footer Placeholder 4"/>
          <p:cNvSpPr>
            <a:spLocks noGrp="1"/>
          </p:cNvSpPr>
          <p:nvPr>
            <p:ph type="ftr" sz="quarter" idx="11"/>
          </p:nvPr>
        </p:nvSpPr>
        <p:spPr/>
        <p:txBody>
          <a:bodyPr/>
          <a:lstStyle/>
          <a:p>
            <a:pPr>
              <a:defRPr/>
            </a:pPr>
            <a:r>
              <a:rPr lang="en-US"/>
              <a:t>DR.L.GIRIJA  SKHMC</a:t>
            </a:r>
          </a:p>
        </p:txBody>
      </p:sp>
      <p:sp>
        <p:nvSpPr>
          <p:cNvPr id="98308" name="Rectangle 2"/>
          <p:cNvSpPr>
            <a:spLocks noGrp="1" noChangeArrowheads="1"/>
          </p:cNvSpPr>
          <p:nvPr>
            <p:ph type="title"/>
          </p:nvPr>
        </p:nvSpPr>
        <p:spPr>
          <a:xfrm>
            <a:off x="990600" y="1143000"/>
            <a:ext cx="5295900" cy="838200"/>
          </a:xfrm>
        </p:spPr>
        <p:txBody>
          <a:bodyPr/>
          <a:lstStyle/>
          <a:p>
            <a:pPr eaLnBrk="1" hangingPunct="1"/>
            <a:r>
              <a:rPr lang="en-US" smtClean="0">
                <a:solidFill>
                  <a:srgbClr val="990000"/>
                </a:solidFill>
              </a:rPr>
              <a:t>Vaginal mucosa</a:t>
            </a:r>
          </a:p>
        </p:txBody>
      </p:sp>
      <p:pic>
        <p:nvPicPr>
          <p:cNvPr id="98310" name="Picture 5" descr="line_bar_4"/>
          <p:cNvPicPr>
            <a:picLocks noChangeAspect="1" noChangeArrowheads="1" noCrop="1"/>
          </p:cNvPicPr>
          <p:nvPr/>
        </p:nvPicPr>
        <p:blipFill>
          <a:blip r:embed="rId2"/>
          <a:srcRect/>
          <a:stretch>
            <a:fillRect/>
          </a:stretch>
        </p:blipFill>
        <p:spPr bwMode="auto">
          <a:xfrm>
            <a:off x="1704975" y="5562600"/>
            <a:ext cx="573405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3" name="Rectangle 3"/>
          <p:cNvSpPr>
            <a:spLocks noGrp="1" noChangeArrowheads="1"/>
          </p:cNvSpPr>
          <p:nvPr>
            <p:ph idx="1"/>
          </p:nvPr>
        </p:nvSpPr>
        <p:spPr/>
        <p:txBody>
          <a:bodyPr/>
          <a:lstStyle/>
          <a:p>
            <a:pPr marL="990600" lvl="1" indent="-533400" eaLnBrk="1" hangingPunct="1">
              <a:lnSpc>
                <a:spcPct val="90000"/>
              </a:lnSpc>
              <a:buFontTx/>
              <a:buNone/>
            </a:pPr>
            <a:r>
              <a:rPr lang="en-US" smtClean="0">
                <a:solidFill>
                  <a:srgbClr val="990000"/>
                </a:solidFill>
              </a:rPr>
              <a:t>a) Foreign bodices (children) </a:t>
            </a:r>
          </a:p>
          <a:p>
            <a:pPr marL="990600" lvl="1" indent="-533400" eaLnBrk="1" hangingPunct="1">
              <a:lnSpc>
                <a:spcPct val="90000"/>
              </a:lnSpc>
              <a:buFontTx/>
              <a:buNone/>
            </a:pPr>
            <a:r>
              <a:rPr lang="en-US" smtClean="0">
                <a:solidFill>
                  <a:srgbClr val="990000"/>
                </a:solidFill>
              </a:rPr>
              <a:t>b) Atrophic vaginitis (red, loss of ruga) </a:t>
            </a:r>
          </a:p>
          <a:p>
            <a:pPr marL="990600" lvl="1" indent="-533400" eaLnBrk="1" hangingPunct="1">
              <a:lnSpc>
                <a:spcPct val="90000"/>
              </a:lnSpc>
              <a:buFontTx/>
              <a:buNone/>
            </a:pPr>
            <a:r>
              <a:rPr lang="en-US" smtClean="0">
                <a:solidFill>
                  <a:srgbClr val="990000"/>
                </a:solidFill>
              </a:rPr>
              <a:t>c) Monilial vaginitis (white curds) </a:t>
            </a:r>
          </a:p>
          <a:p>
            <a:pPr marL="990600" lvl="1" indent="-533400" eaLnBrk="1" hangingPunct="1">
              <a:lnSpc>
                <a:spcPct val="90000"/>
              </a:lnSpc>
              <a:buFontTx/>
              <a:buNone/>
            </a:pPr>
            <a:r>
              <a:rPr lang="en-US" smtClean="0">
                <a:solidFill>
                  <a:srgbClr val="990000"/>
                </a:solidFill>
              </a:rPr>
              <a:t>d) Trichomonas vaginitis (strawberry spots) </a:t>
            </a:r>
          </a:p>
          <a:p>
            <a:pPr marL="990600" lvl="1" indent="-533400" eaLnBrk="1" hangingPunct="1">
              <a:lnSpc>
                <a:spcPct val="90000"/>
              </a:lnSpc>
              <a:buFontTx/>
              <a:buNone/>
            </a:pPr>
            <a:r>
              <a:rPr lang="en-US" smtClean="0">
                <a:solidFill>
                  <a:srgbClr val="990000"/>
                </a:solidFill>
              </a:rPr>
              <a:t>e) Gardnella vaginitis (malodorous, foamy) </a:t>
            </a:r>
          </a:p>
          <a:p>
            <a:pPr marL="990600" lvl="1" indent="-533400" eaLnBrk="1" hangingPunct="1">
              <a:lnSpc>
                <a:spcPct val="90000"/>
              </a:lnSpc>
              <a:buFontTx/>
              <a:buNone/>
            </a:pPr>
            <a:r>
              <a:rPr lang="en-US" smtClean="0">
                <a:solidFill>
                  <a:srgbClr val="990000"/>
                </a:solidFill>
              </a:rPr>
              <a:t>f) Vaginal cancer </a:t>
            </a:r>
          </a:p>
          <a:p>
            <a:pPr marL="990600" lvl="1" indent="-533400" eaLnBrk="1" hangingPunct="1">
              <a:lnSpc>
                <a:spcPct val="90000"/>
              </a:lnSpc>
              <a:buFontTx/>
              <a:buNone/>
            </a:pPr>
            <a:r>
              <a:rPr lang="en-US" smtClean="0">
                <a:solidFill>
                  <a:srgbClr val="990000"/>
                </a:solidFill>
              </a:rPr>
              <a:t>g) Cervicouterine prolapse </a:t>
            </a:r>
          </a:p>
          <a:p>
            <a:pPr marL="990600" lvl="1" indent="-533400" eaLnBrk="1" hangingPunct="1">
              <a:lnSpc>
                <a:spcPct val="90000"/>
              </a:lnSpc>
              <a:buFontTx/>
              <a:buNone/>
            </a:pPr>
            <a:r>
              <a:rPr lang="en-US" smtClean="0">
                <a:solidFill>
                  <a:srgbClr val="990000"/>
                </a:solidFill>
              </a:rPr>
              <a:t>h) Cervical displacement due to pelvic/uterine mass </a:t>
            </a:r>
          </a:p>
          <a:p>
            <a:pPr marL="990600" lvl="1" indent="-533400" eaLnBrk="1" hangingPunct="1">
              <a:lnSpc>
                <a:spcPct val="90000"/>
              </a:lnSpc>
              <a:buFontTx/>
              <a:buNone/>
            </a:pPr>
            <a:r>
              <a:rPr lang="en-US" smtClean="0">
                <a:solidFill>
                  <a:srgbClr val="990000"/>
                </a:solidFill>
              </a:rPr>
              <a:t>i) Gartner duct cysts (lateral sidewalls) </a:t>
            </a:r>
          </a:p>
        </p:txBody>
      </p:sp>
      <p:sp>
        <p:nvSpPr>
          <p:cNvPr id="4" name="Date Placeholder 3"/>
          <p:cNvSpPr>
            <a:spLocks noGrp="1"/>
          </p:cNvSpPr>
          <p:nvPr>
            <p:ph type="dt" sz="half" idx="10"/>
          </p:nvPr>
        </p:nvSpPr>
        <p:spPr/>
        <p:txBody>
          <a:bodyPr/>
          <a:lstStyle/>
          <a:p>
            <a:pPr>
              <a:defRPr/>
            </a:pPr>
            <a:fld id="{A86D921F-4D62-41C3-8BD8-63F62813D6A1}"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99332" name="Rectangle 2"/>
          <p:cNvSpPr>
            <a:spLocks noGrp="1" noChangeArrowheads="1"/>
          </p:cNvSpPr>
          <p:nvPr>
            <p:ph type="title"/>
          </p:nvPr>
        </p:nvSpPr>
        <p:spPr/>
        <p:txBody>
          <a:bodyPr/>
          <a:lstStyle/>
          <a:p>
            <a:pPr eaLnBrk="1" hangingPunct="1"/>
            <a:r>
              <a:rPr lang="en-US" sz="3200" u="sng" smtClean="0">
                <a:solidFill>
                  <a:srgbClr val="990000"/>
                </a:solidFill>
              </a:rPr>
              <a:t>Common abnormal findings include</a:t>
            </a:r>
            <a:r>
              <a:rPr lang="en-US" sz="32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9" name="Picture 3"/>
          <p:cNvPicPr>
            <a:picLocks noGrp="1" noChangeAspect="1" noChangeArrowheads="1"/>
          </p:cNvPicPr>
          <p:nvPr>
            <p:ph idx="1"/>
          </p:nvPr>
        </p:nvPicPr>
        <p:blipFill>
          <a:blip r:embed="rId2"/>
          <a:srcRect/>
          <a:stretch>
            <a:fillRect/>
          </a:stretch>
        </p:blipFill>
        <p:spPr>
          <a:xfrm>
            <a:off x="0" y="0"/>
            <a:ext cx="9144000" cy="6858000"/>
          </a:xfrm>
        </p:spPr>
      </p:pic>
      <p:sp>
        <p:nvSpPr>
          <p:cNvPr id="4" name="Date Placeholder 3"/>
          <p:cNvSpPr>
            <a:spLocks noGrp="1"/>
          </p:cNvSpPr>
          <p:nvPr>
            <p:ph type="dt" sz="half" idx="10"/>
          </p:nvPr>
        </p:nvSpPr>
        <p:spPr/>
        <p:txBody>
          <a:bodyPr/>
          <a:lstStyle/>
          <a:p>
            <a:pPr>
              <a:defRPr/>
            </a:pPr>
            <a:fld id="{1A93296D-EC0D-466B-9840-D7684A0D9D1F}" type="datetime1">
              <a:rPr lang="en-US"/>
              <a:pPr>
                <a:defRPr/>
              </a:pPr>
              <a:t>1/1/2020</a:t>
            </a:fld>
            <a:endParaRPr lang="en-US"/>
          </a:p>
        </p:txBody>
      </p:sp>
      <p:sp>
        <p:nvSpPr>
          <p:cNvPr id="5" name="Footer Placeholder 5"/>
          <p:cNvSpPr>
            <a:spLocks noGrp="1"/>
          </p:cNvSpPr>
          <p:nvPr>
            <p:ph type="ftr" sz="quarter" idx="11"/>
          </p:nvPr>
        </p:nvSpPr>
        <p:spPr/>
        <p:txBody>
          <a:bodyPr/>
          <a:lstStyle/>
          <a:p>
            <a:pPr>
              <a:defRPr/>
            </a:pPr>
            <a:r>
              <a:rPr lang="en-US"/>
              <a:t>DR.L.GIRIJA  SKHMC</a:t>
            </a:r>
          </a:p>
        </p:txBody>
      </p:sp>
      <p:sp>
        <p:nvSpPr>
          <p:cNvPr id="211970" name="Rectangle 2"/>
          <p:cNvSpPr>
            <a:spLocks noGrp="1" noChangeArrowheads="1"/>
          </p:cNvSpPr>
          <p:nvPr>
            <p:ph type="title"/>
          </p:nvPr>
        </p:nvSpPr>
        <p:spPr/>
        <p:txBody>
          <a:bodyPr/>
          <a:lstStyle/>
          <a:p>
            <a:pPr>
              <a:defRPr/>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a:xfrm>
            <a:off x="685800" y="1981200"/>
            <a:ext cx="7848600" cy="2286000"/>
          </a:xfrm>
        </p:spPr>
        <p:txBody>
          <a:bodyPr/>
          <a:lstStyle/>
          <a:p>
            <a:pPr eaLnBrk="1" hangingPunct="1">
              <a:defRPr/>
            </a:pPr>
            <a:r>
              <a:rPr lang="en-US" smtClean="0">
                <a:solidFill>
                  <a:srgbClr val="990000"/>
                </a:solidFill>
              </a:rPr>
              <a:t>Bimanual exam of vagina, cervix, uterus and adnexia</a:t>
            </a:r>
            <a:r>
              <a:rPr lang="en-US" smtClean="0"/>
              <a:t> </a:t>
            </a:r>
          </a:p>
        </p:txBody>
      </p:sp>
      <p:pic>
        <p:nvPicPr>
          <p:cNvPr id="100355" name="Picture 3" descr="line_bar_10"/>
          <p:cNvPicPr>
            <a:picLocks noChangeAspect="1" noChangeArrowheads="1" noCrop="1"/>
          </p:cNvPicPr>
          <p:nvPr/>
        </p:nvPicPr>
        <p:blipFill>
          <a:blip r:embed="rId2"/>
          <a:srcRect/>
          <a:stretch>
            <a:fillRect/>
          </a:stretch>
        </p:blipFill>
        <p:spPr bwMode="auto">
          <a:xfrm>
            <a:off x="838200" y="6477000"/>
            <a:ext cx="7543800" cy="123825"/>
          </a:xfrm>
          <a:prstGeom prst="rect">
            <a:avLst/>
          </a:prstGeom>
          <a:noFill/>
          <a:ln w="9525">
            <a:noFill/>
            <a:miter lim="800000"/>
            <a:headEnd/>
            <a:tailEnd/>
          </a:ln>
        </p:spPr>
      </p:pic>
      <p:pic>
        <p:nvPicPr>
          <p:cNvPr id="100356" name="Picture 4" descr="line_bar_10"/>
          <p:cNvPicPr>
            <a:picLocks noChangeAspect="1" noChangeArrowheads="1" noCrop="1"/>
          </p:cNvPicPr>
          <p:nvPr/>
        </p:nvPicPr>
        <p:blipFill>
          <a:blip r:embed="rId2"/>
          <a:srcRect/>
          <a:stretch>
            <a:fillRect/>
          </a:stretch>
        </p:blipFill>
        <p:spPr bwMode="auto">
          <a:xfrm>
            <a:off x="723900" y="228600"/>
            <a:ext cx="7696200" cy="152400"/>
          </a:xfrm>
          <a:prstGeom prst="rect">
            <a:avLst/>
          </a:prstGeom>
          <a:noFill/>
          <a:ln w="9525">
            <a:noFill/>
            <a:miter lim="800000"/>
            <a:headEnd/>
            <a:tailEnd/>
          </a:ln>
        </p:spPr>
      </p:pic>
      <p:pic>
        <p:nvPicPr>
          <p:cNvPr id="100357" name="Picture 5" descr="line_bar_10"/>
          <p:cNvPicPr>
            <a:picLocks noChangeAspect="1" noChangeArrowheads="1" noCrop="1"/>
          </p:cNvPicPr>
          <p:nvPr/>
        </p:nvPicPr>
        <p:blipFill>
          <a:blip r:embed="rId2"/>
          <a:srcRect/>
          <a:stretch>
            <a:fillRect/>
          </a:stretch>
        </p:blipFill>
        <p:spPr bwMode="auto">
          <a:xfrm rot="-5400000">
            <a:off x="-2466975" y="3343275"/>
            <a:ext cx="6172200" cy="171450"/>
          </a:xfrm>
          <a:prstGeom prst="rect">
            <a:avLst/>
          </a:prstGeom>
          <a:noFill/>
          <a:ln w="9525">
            <a:noFill/>
            <a:miter lim="800000"/>
            <a:headEnd/>
            <a:tailEnd/>
          </a:ln>
        </p:spPr>
      </p:pic>
      <p:pic>
        <p:nvPicPr>
          <p:cNvPr id="100358" name="Picture 6" descr="line_bar_10"/>
          <p:cNvPicPr>
            <a:picLocks noChangeAspect="1" noChangeArrowheads="1" noCrop="1"/>
          </p:cNvPicPr>
          <p:nvPr/>
        </p:nvPicPr>
        <p:blipFill>
          <a:blip r:embed="rId2"/>
          <a:srcRect/>
          <a:stretch>
            <a:fillRect/>
          </a:stretch>
        </p:blipFill>
        <p:spPr bwMode="auto">
          <a:xfrm rot="16200000" flipH="1">
            <a:off x="5538788" y="3300412"/>
            <a:ext cx="6172200" cy="18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8" name="Rectangle 4"/>
          <p:cNvSpPr>
            <a:spLocks noGrp="1" noChangeArrowheads="1"/>
          </p:cNvSpPr>
          <p:nvPr>
            <p:ph idx="1"/>
          </p:nvPr>
        </p:nvSpPr>
        <p:spPr/>
        <p:txBody>
          <a:bodyPr/>
          <a:lstStyle/>
          <a:p>
            <a:pPr>
              <a:defRPr/>
            </a:pPr>
            <a:endParaRPr lang="en-US" smtClean="0"/>
          </a:p>
        </p:txBody>
      </p:sp>
      <p:sp>
        <p:nvSpPr>
          <p:cNvPr id="5" name="Date Placeholder 3"/>
          <p:cNvSpPr>
            <a:spLocks noGrp="1"/>
          </p:cNvSpPr>
          <p:nvPr>
            <p:ph type="dt" sz="half" idx="10"/>
          </p:nvPr>
        </p:nvSpPr>
        <p:spPr/>
        <p:txBody>
          <a:bodyPr/>
          <a:lstStyle/>
          <a:p>
            <a:pPr>
              <a:defRPr/>
            </a:pPr>
            <a:fld id="{EE547EB3-05BF-4675-99F5-B39716A1730D}" type="datetime1">
              <a:rPr lang="en-US"/>
              <a:pPr>
                <a:defRPr/>
              </a:pPr>
              <a:t>1/1/2020</a:t>
            </a:fld>
            <a:endParaRPr lang="en-US"/>
          </a:p>
        </p:txBody>
      </p:sp>
      <p:sp>
        <p:nvSpPr>
          <p:cNvPr id="6" name="Footer Placeholder 5"/>
          <p:cNvSpPr>
            <a:spLocks noGrp="1"/>
          </p:cNvSpPr>
          <p:nvPr>
            <p:ph type="ftr" sz="quarter" idx="11"/>
          </p:nvPr>
        </p:nvSpPr>
        <p:spPr/>
        <p:txBody>
          <a:bodyPr/>
          <a:lstStyle/>
          <a:p>
            <a:pPr>
              <a:defRPr/>
            </a:pPr>
            <a:r>
              <a:rPr lang="en-US"/>
              <a:t>DR.L.GIRIJA  SKHMC</a:t>
            </a:r>
          </a:p>
        </p:txBody>
      </p:sp>
      <p:sp>
        <p:nvSpPr>
          <p:cNvPr id="216066" name="Rectangle 2"/>
          <p:cNvSpPr>
            <a:spLocks noGrp="1" noChangeArrowheads="1"/>
          </p:cNvSpPr>
          <p:nvPr>
            <p:ph type="title"/>
          </p:nvPr>
        </p:nvSpPr>
        <p:spPr/>
        <p:txBody>
          <a:bodyPr/>
          <a:lstStyle/>
          <a:p>
            <a:pPr>
              <a:defRPr/>
            </a:pPr>
            <a:endParaRPr lang="en-US" smtClean="0"/>
          </a:p>
        </p:txBody>
      </p:sp>
      <p:pic>
        <p:nvPicPr>
          <p:cNvPr id="216070" name="ClipBimanualwmvmed.wmv">
            <a:hlinkClick r:id="" action="ppaction://media"/>
          </p:cNvPr>
          <p:cNvPicPr>
            <a:picLocks noRot="1" noChangeAspect="1" noChangeArrowheads="1"/>
          </p:cNvPicPr>
          <p:nvPr>
            <a:videoFile r:link="rId1"/>
          </p:nvPr>
        </p:nvPicPr>
        <p:blipFill>
          <a:blip r:embed="rId3"/>
          <a:srcRect/>
          <a:stretch>
            <a:fillRect/>
          </a:stretch>
        </p:blipFill>
        <p:spPr bwMode="auto">
          <a:xfrm>
            <a:off x="-152400" y="0"/>
            <a:ext cx="92964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81" fill="hold"/>
                                        <p:tgtEl>
                                          <p:spTgt spid="21607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16070"/>
                </p:tgtEl>
              </p:cMediaNode>
            </p:video>
            <p:seq concurrent="1" nextAc="seek">
              <p:cTn id="8" restart="whenNotActive" fill="hold" evtFilter="cancelBubble" nodeType="interactiveSeq">
                <p:stCondLst>
                  <p:cond evt="onClick" delay="0">
                    <p:tgtEl>
                      <p:spTgt spid="21607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6070"/>
                                        </p:tgtEl>
                                      </p:cBhvr>
                                    </p:cmd>
                                  </p:childTnLst>
                                </p:cTn>
                              </p:par>
                            </p:childTnLst>
                          </p:cTn>
                        </p:par>
                      </p:childTnLst>
                    </p:cTn>
                  </p:par>
                </p:childTnLst>
              </p:cTn>
              <p:nextCondLst>
                <p:cond evt="onClick" delay="0">
                  <p:tgtEl>
                    <p:spTgt spid="21607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manual ex.MPG">
            <a:hlinkClick r:id="" action="ppaction://media"/>
          </p:cNvPr>
          <p:cNvPicPr>
            <a:picLocks noGrp="1" noRot="1" noChangeAspect="1"/>
          </p:cNvPicPr>
          <p:nvPr>
            <p:ph idx="1"/>
            <a:videoFile r:link="rId1"/>
          </p:nvPr>
        </p:nvPicPr>
        <p:blipFill>
          <a:blip r:embed="rId3"/>
          <a:stretch>
            <a:fillRect/>
          </a:stretch>
        </p:blipFill>
        <p:spPr>
          <a:xfrm>
            <a:off x="3048000" y="2601913"/>
            <a:ext cx="3048000" cy="2286000"/>
          </a:xfrm>
        </p:spPr>
      </p:pic>
      <p:sp>
        <p:nvSpPr>
          <p:cNvPr id="4" name="Date Placeholder 3"/>
          <p:cNvSpPr>
            <a:spLocks noGrp="1"/>
          </p:cNvSpPr>
          <p:nvPr>
            <p:ph type="dt" sz="half" idx="10"/>
          </p:nvPr>
        </p:nvSpPr>
        <p:spPr/>
        <p:txBody>
          <a:bodyPr/>
          <a:lstStyle/>
          <a:p>
            <a:pPr>
              <a:defRPr/>
            </a:pPr>
            <a:fld id="{526B43DE-10EF-4A2F-B99C-FB1B1CF21D50}"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2" name="Title 1"/>
          <p:cNvSpPr>
            <a:spLocks noGrp="1"/>
          </p:cNvSpPr>
          <p:nvPr>
            <p:ph type="title"/>
          </p:nvPr>
        </p:nvSpPr>
        <p:spPr/>
        <p:txBody>
          <a:bodyPr/>
          <a:lstStyle/>
          <a:p>
            <a:pPr>
              <a:defRPr/>
            </a:pPr>
            <a:endParaRPr lang="en-US"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9" name="Rectangle 3"/>
          <p:cNvSpPr>
            <a:spLocks noGrp="1" noChangeArrowheads="1"/>
          </p:cNvSpPr>
          <p:nvPr>
            <p:ph idx="1"/>
          </p:nvPr>
        </p:nvSpPr>
        <p:spPr>
          <a:xfrm>
            <a:off x="685800" y="1981200"/>
            <a:ext cx="7772400" cy="3733800"/>
          </a:xfrm>
        </p:spPr>
        <p:txBody>
          <a:bodyPr/>
          <a:lstStyle/>
          <a:p>
            <a:r>
              <a:rPr lang="en-US" sz="2800" b="1" smtClean="0">
                <a:solidFill>
                  <a:srgbClr val="990000"/>
                </a:solidFill>
              </a:rPr>
              <a:t>Announce what you are going to do and then touch the patient on the thigh with the back of your hand before proceeding. </a:t>
            </a:r>
          </a:p>
          <a:p>
            <a:r>
              <a:rPr lang="en-US" sz="2800" b="1" smtClean="0">
                <a:solidFill>
                  <a:srgbClr val="990000"/>
                </a:solidFill>
              </a:rPr>
              <a:t>Insert your index and middle fingers. Avoid contact with the anterior structures. </a:t>
            </a:r>
          </a:p>
          <a:p>
            <a:r>
              <a:rPr lang="en-US" sz="2800" b="1" smtClean="0">
                <a:solidFill>
                  <a:srgbClr val="990000"/>
                </a:solidFill>
              </a:rPr>
              <a:t>Place your other hand on the patient's lower abdomen </a:t>
            </a:r>
          </a:p>
        </p:txBody>
      </p:sp>
      <p:sp>
        <p:nvSpPr>
          <p:cNvPr id="6" name="Date Placeholder 3"/>
          <p:cNvSpPr>
            <a:spLocks noGrp="1"/>
          </p:cNvSpPr>
          <p:nvPr>
            <p:ph type="dt" sz="half" idx="10"/>
          </p:nvPr>
        </p:nvSpPr>
        <p:spPr/>
        <p:txBody>
          <a:bodyPr/>
          <a:lstStyle/>
          <a:p>
            <a:pPr>
              <a:defRPr/>
            </a:pPr>
            <a:fld id="{EBE62D55-E28A-4F48-87E1-871C697FBB68}" type="datetime1">
              <a:rPr lang="en-US"/>
              <a:pPr>
                <a:defRPr/>
              </a:pPr>
              <a:t>1/1/2020</a:t>
            </a:fld>
            <a:endParaRPr lang="en-US"/>
          </a:p>
        </p:txBody>
      </p:sp>
      <p:sp>
        <p:nvSpPr>
          <p:cNvPr id="7" name="Footer Placeholder 4"/>
          <p:cNvSpPr>
            <a:spLocks noGrp="1"/>
          </p:cNvSpPr>
          <p:nvPr>
            <p:ph type="ftr" sz="quarter" idx="11"/>
          </p:nvPr>
        </p:nvSpPr>
        <p:spPr/>
        <p:txBody>
          <a:bodyPr/>
          <a:lstStyle/>
          <a:p>
            <a:pPr>
              <a:defRPr/>
            </a:pPr>
            <a:r>
              <a:rPr lang="en-US"/>
              <a:t>DR.L.GIRIJA  SKHMC</a:t>
            </a:r>
          </a:p>
        </p:txBody>
      </p:sp>
      <p:sp>
        <p:nvSpPr>
          <p:cNvPr id="103428" name="Rectangle 2"/>
          <p:cNvSpPr>
            <a:spLocks noGrp="1" noChangeArrowheads="1"/>
          </p:cNvSpPr>
          <p:nvPr>
            <p:ph type="title"/>
          </p:nvPr>
        </p:nvSpPr>
        <p:spPr/>
        <p:txBody>
          <a:bodyPr/>
          <a:lstStyle/>
          <a:p>
            <a:r>
              <a:rPr lang="en-US" u="sng" smtClean="0">
                <a:solidFill>
                  <a:srgbClr val="990000"/>
                </a:solidFill>
              </a:rPr>
              <a:t>Bimanual exam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3" name="Rectangle 3"/>
          <p:cNvSpPr>
            <a:spLocks noGrp="1" noChangeArrowheads="1"/>
          </p:cNvSpPr>
          <p:nvPr>
            <p:ph idx="1"/>
          </p:nvPr>
        </p:nvSpPr>
        <p:spPr>
          <a:xfrm>
            <a:off x="533400" y="2286000"/>
            <a:ext cx="4953000" cy="3724275"/>
          </a:xfrm>
        </p:spPr>
        <p:txBody>
          <a:bodyPr>
            <a:normAutofit fontScale="92500" lnSpcReduction="10000"/>
          </a:bodyPr>
          <a:lstStyle/>
          <a:p>
            <a:r>
              <a:rPr lang="en-US" sz="2800" b="1" smtClean="0">
                <a:solidFill>
                  <a:srgbClr val="990000"/>
                </a:solidFill>
              </a:rPr>
              <a:t>a) Inguinal area - appreciate abnormal lymph adenopathy </a:t>
            </a:r>
          </a:p>
          <a:p>
            <a:pPr lvl="1"/>
            <a:r>
              <a:rPr lang="en-US" sz="2400" b="1" smtClean="0">
                <a:solidFill>
                  <a:srgbClr val="990000"/>
                </a:solidFill>
              </a:rPr>
              <a:t>b) Labia Majora - appreciate Bartholin gland (pea size) </a:t>
            </a:r>
          </a:p>
          <a:p>
            <a:pPr lvl="1"/>
            <a:r>
              <a:rPr lang="en-US" sz="2400" b="1" smtClean="0">
                <a:solidFill>
                  <a:srgbClr val="990000"/>
                </a:solidFill>
              </a:rPr>
              <a:t>c) Perineum/introitus - appreciate perineal body thickness and vaginismus </a:t>
            </a:r>
          </a:p>
          <a:p>
            <a:pPr lvl="1"/>
            <a:r>
              <a:rPr lang="en-US" sz="2400" b="1" smtClean="0">
                <a:solidFill>
                  <a:srgbClr val="990000"/>
                </a:solidFill>
              </a:rPr>
              <a:t>d) Urethra - gently palpate (“milk”) intra vaginal portion </a:t>
            </a:r>
          </a:p>
          <a:p>
            <a:endParaRPr lang="en-US" sz="2800" b="1" smtClean="0">
              <a:solidFill>
                <a:srgbClr val="990000"/>
              </a:solidFill>
            </a:endParaRPr>
          </a:p>
        </p:txBody>
      </p:sp>
      <p:sp>
        <p:nvSpPr>
          <p:cNvPr id="5" name="Date Placeholder 3"/>
          <p:cNvSpPr>
            <a:spLocks noGrp="1"/>
          </p:cNvSpPr>
          <p:nvPr>
            <p:ph type="dt" sz="half" idx="10"/>
          </p:nvPr>
        </p:nvSpPr>
        <p:spPr/>
        <p:txBody>
          <a:bodyPr/>
          <a:lstStyle/>
          <a:p>
            <a:pPr>
              <a:defRPr/>
            </a:pPr>
            <a:fld id="{50586F77-DD7F-47F5-A468-E2F1100149F9}" type="datetime1">
              <a:rPr lang="en-US"/>
              <a:pPr>
                <a:defRPr/>
              </a:pPr>
              <a:t>1/1/2020</a:t>
            </a:fld>
            <a:endParaRPr lang="en-US"/>
          </a:p>
        </p:txBody>
      </p:sp>
      <p:sp>
        <p:nvSpPr>
          <p:cNvPr id="6" name="Footer Placeholder 4"/>
          <p:cNvSpPr>
            <a:spLocks noGrp="1"/>
          </p:cNvSpPr>
          <p:nvPr>
            <p:ph type="ftr" sz="quarter" idx="11"/>
          </p:nvPr>
        </p:nvSpPr>
        <p:spPr/>
        <p:txBody>
          <a:bodyPr/>
          <a:lstStyle/>
          <a:p>
            <a:pPr>
              <a:defRPr/>
            </a:pPr>
            <a:r>
              <a:rPr lang="en-US"/>
              <a:t>DR.L.GIRIJA  SKHMC</a:t>
            </a:r>
          </a:p>
        </p:txBody>
      </p:sp>
      <p:sp>
        <p:nvSpPr>
          <p:cNvPr id="104452" name="Rectangle 2"/>
          <p:cNvSpPr>
            <a:spLocks noGrp="1" noChangeArrowheads="1"/>
          </p:cNvSpPr>
          <p:nvPr>
            <p:ph type="title"/>
          </p:nvPr>
        </p:nvSpPr>
        <p:spPr>
          <a:xfrm>
            <a:off x="835025" y="838200"/>
            <a:ext cx="7623175" cy="914400"/>
          </a:xfrm>
        </p:spPr>
        <p:txBody>
          <a:bodyPr>
            <a:normAutofit fontScale="90000"/>
          </a:bodyPr>
          <a:lstStyle/>
          <a:p>
            <a:r>
              <a:rPr lang="en-US" sz="4000" u="sng" smtClean="0">
                <a:solidFill>
                  <a:schemeClr val="accent2"/>
                </a:solidFill>
              </a:rPr>
              <a:t>: </a:t>
            </a:r>
            <a:br>
              <a:rPr lang="en-US" sz="4000" u="sng" smtClean="0">
                <a:solidFill>
                  <a:schemeClr val="accent2"/>
                </a:solidFill>
              </a:rPr>
            </a:br>
            <a:r>
              <a:rPr lang="en-US" sz="4000" u="sng" smtClean="0">
                <a:solidFill>
                  <a:schemeClr val="accent2"/>
                </a:solidFill>
              </a:rPr>
              <a:t/>
            </a:r>
            <a:br>
              <a:rPr lang="en-US" sz="4000" u="sng" smtClean="0">
                <a:solidFill>
                  <a:schemeClr val="accent2"/>
                </a:solidFill>
              </a:rPr>
            </a:br>
            <a:r>
              <a:rPr lang="en-US" sz="4000" u="sng" smtClean="0">
                <a:solidFill>
                  <a:schemeClr val="accent2"/>
                </a:solidFill>
              </a:rPr>
              <a:t> </a:t>
            </a:r>
            <a:r>
              <a:rPr lang="en-US" sz="4000" u="sng" smtClean="0">
                <a:solidFill>
                  <a:srgbClr val="990000"/>
                </a:solidFill>
              </a:rPr>
              <a:t>Palpate the following structures</a:t>
            </a:r>
          </a:p>
        </p:txBody>
      </p:sp>
      <p:pic>
        <p:nvPicPr>
          <p:cNvPr id="104454" name="Picture 4" descr="Scan0017"/>
          <p:cNvPicPr>
            <a:picLocks noChangeAspect="1" noChangeArrowheads="1"/>
          </p:cNvPicPr>
          <p:nvPr/>
        </p:nvPicPr>
        <p:blipFill>
          <a:blip r:embed="rId2"/>
          <a:srcRect/>
          <a:stretch>
            <a:fillRect/>
          </a:stretch>
        </p:blipFill>
        <p:spPr bwMode="auto">
          <a:xfrm>
            <a:off x="5486400" y="2667000"/>
            <a:ext cx="3657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6" name="Rectangle 2"/>
          <p:cNvSpPr>
            <a:spLocks noGrp="1" noChangeArrowheads="1"/>
          </p:cNvSpPr>
          <p:nvPr>
            <p:ph idx="1"/>
          </p:nvPr>
        </p:nvSpPr>
        <p:spPr>
          <a:xfrm>
            <a:off x="1066800" y="838200"/>
            <a:ext cx="7621588" cy="3621088"/>
          </a:xfrm>
        </p:spPr>
        <p:txBody>
          <a:bodyPr/>
          <a:lstStyle/>
          <a:p>
            <a:r>
              <a:rPr lang="en-US" b="1" smtClean="0">
                <a:solidFill>
                  <a:srgbClr val="990000"/>
                </a:solidFill>
              </a:rPr>
              <a:t>Palpate the upper labia majora for masses related to hernias extending through the Canal of Nuck. </a:t>
            </a:r>
          </a:p>
          <a:p>
            <a:r>
              <a:rPr lang="en-US" b="1" smtClean="0">
                <a:solidFill>
                  <a:srgbClr val="990000"/>
                </a:solidFill>
              </a:rPr>
              <a:t>Palpate the middle and lower portion of the labia majora for masses suggesting a Bartholin Duct Cyst. </a:t>
            </a:r>
          </a:p>
        </p:txBody>
      </p:sp>
      <p:sp>
        <p:nvSpPr>
          <p:cNvPr id="4" name="Date Placeholder 3"/>
          <p:cNvSpPr>
            <a:spLocks noGrp="1"/>
          </p:cNvSpPr>
          <p:nvPr>
            <p:ph type="dt" sz="half" idx="10"/>
          </p:nvPr>
        </p:nvSpPr>
        <p:spPr/>
        <p:txBody>
          <a:bodyPr/>
          <a:lstStyle/>
          <a:p>
            <a:pPr>
              <a:defRPr/>
            </a:pPr>
            <a:fld id="{2961BB29-BEC6-49E0-9623-786AF0FB12B3}"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pic>
        <p:nvPicPr>
          <p:cNvPr id="258051" name="Picture 3" descr="surgdoc0"/>
          <p:cNvPicPr>
            <a:picLocks noChangeAspect="1" noChangeArrowheads="1"/>
          </p:cNvPicPr>
          <p:nvPr/>
        </p:nvPicPr>
        <p:blipFill>
          <a:blip r:embed="rId2"/>
          <a:srcRect/>
          <a:stretch>
            <a:fillRect/>
          </a:stretch>
        </p:blipFill>
        <p:spPr bwMode="auto">
          <a:xfrm>
            <a:off x="6172200" y="3733800"/>
            <a:ext cx="2617788" cy="2895600"/>
          </a:xfrm>
          <a:prstGeom prst="rect">
            <a:avLst/>
          </a:prstGeom>
          <a:solidFill>
            <a:schemeClr val="bg1">
              <a:alpha val="89018"/>
            </a:schemeClr>
          </a:solidFill>
          <a:ln w="9525">
            <a:solidFill>
              <a:srgbClr val="00CC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nodeType="afterEffect">
                                  <p:stCondLst>
                                    <p:cond delay="0"/>
                                  </p:stCondLst>
                                  <p:childTnLst>
                                    <p:set>
                                      <p:cBhvr>
                                        <p:cTn id="6" dur="500">
                                          <p:stCondLst>
                                            <p:cond delay="0"/>
                                          </p:stCondLst>
                                        </p:cTn>
                                        <p:tgtEl>
                                          <p:spTgt spid="25805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258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501" name="Rectangle 2"/>
          <p:cNvSpPr>
            <a:spLocks noGrp="1" noChangeArrowheads="1"/>
          </p:cNvSpPr>
          <p:nvPr>
            <p:ph sz="half" idx="1"/>
          </p:nvPr>
        </p:nvSpPr>
        <p:spPr>
          <a:xfrm>
            <a:off x="-228600" y="1371600"/>
            <a:ext cx="4191000" cy="4114800"/>
          </a:xfrm>
        </p:spPr>
        <p:txBody>
          <a:bodyPr>
            <a:normAutofit lnSpcReduction="10000"/>
          </a:bodyPr>
          <a:lstStyle/>
          <a:p>
            <a:pPr lvl="1">
              <a:lnSpc>
                <a:spcPct val="80000"/>
              </a:lnSpc>
              <a:buFontTx/>
              <a:buNone/>
            </a:pPr>
            <a:r>
              <a:rPr lang="en-US" sz="2000" smtClean="0"/>
              <a:t> </a:t>
            </a:r>
          </a:p>
          <a:p>
            <a:pPr lvl="1">
              <a:lnSpc>
                <a:spcPct val="80000"/>
              </a:lnSpc>
              <a:buFontTx/>
              <a:buNone/>
            </a:pPr>
            <a:r>
              <a:rPr lang="en-US" b="1" smtClean="0">
                <a:solidFill>
                  <a:srgbClr val="990000"/>
                </a:solidFill>
              </a:rPr>
              <a:t>a) Delayed Tanner staging </a:t>
            </a:r>
          </a:p>
          <a:p>
            <a:pPr lvl="1">
              <a:lnSpc>
                <a:spcPct val="80000"/>
              </a:lnSpc>
              <a:buFontTx/>
              <a:buNone/>
            </a:pPr>
            <a:r>
              <a:rPr lang="en-US" b="1" smtClean="0">
                <a:solidFill>
                  <a:srgbClr val="990000"/>
                </a:solidFill>
              </a:rPr>
              <a:t>b) Sebaceous cysts </a:t>
            </a:r>
          </a:p>
          <a:p>
            <a:pPr lvl="1">
              <a:lnSpc>
                <a:spcPct val="80000"/>
              </a:lnSpc>
              <a:buFontTx/>
              <a:buNone/>
            </a:pPr>
            <a:r>
              <a:rPr lang="en-US" b="1" smtClean="0">
                <a:solidFill>
                  <a:srgbClr val="990000"/>
                </a:solidFill>
              </a:rPr>
              <a:t>c) Condyloma Acuminata (venereal warts) </a:t>
            </a:r>
          </a:p>
          <a:p>
            <a:pPr lvl="1">
              <a:lnSpc>
                <a:spcPct val="80000"/>
              </a:lnSpc>
              <a:buFontTx/>
              <a:buNone/>
            </a:pPr>
            <a:r>
              <a:rPr lang="en-US" b="1" smtClean="0">
                <a:solidFill>
                  <a:srgbClr val="990000"/>
                </a:solidFill>
              </a:rPr>
              <a:t>d) Syphilitic chancre </a:t>
            </a:r>
          </a:p>
          <a:p>
            <a:pPr lvl="1">
              <a:lnSpc>
                <a:spcPct val="80000"/>
              </a:lnSpc>
              <a:buFontTx/>
              <a:buNone/>
            </a:pPr>
            <a:r>
              <a:rPr lang="en-US" b="1" smtClean="0">
                <a:solidFill>
                  <a:srgbClr val="990000"/>
                </a:solidFill>
              </a:rPr>
              <a:t>e) Condyloma Lata (secondary syphilis) </a:t>
            </a:r>
          </a:p>
          <a:p>
            <a:pPr lvl="1">
              <a:lnSpc>
                <a:spcPct val="80000"/>
              </a:lnSpc>
              <a:buFontTx/>
              <a:buNone/>
            </a:pPr>
            <a:r>
              <a:rPr lang="en-US" b="1" smtClean="0">
                <a:solidFill>
                  <a:srgbClr val="990000"/>
                </a:solidFill>
              </a:rPr>
              <a:t>f) Genital Herpes </a:t>
            </a:r>
          </a:p>
          <a:p>
            <a:pPr lvl="1">
              <a:lnSpc>
                <a:spcPct val="80000"/>
              </a:lnSpc>
              <a:buFontTx/>
              <a:buNone/>
            </a:pPr>
            <a:r>
              <a:rPr lang="en-US" b="1" smtClean="0">
                <a:solidFill>
                  <a:srgbClr val="990000"/>
                </a:solidFill>
              </a:rPr>
              <a:t>g) Monilial vulvitis </a:t>
            </a:r>
          </a:p>
        </p:txBody>
      </p:sp>
      <p:sp>
        <p:nvSpPr>
          <p:cNvPr id="106502" name="Rectangle 6"/>
          <p:cNvSpPr>
            <a:spLocks noGrp="1" noChangeArrowheads="1"/>
          </p:cNvSpPr>
          <p:nvPr>
            <p:ph sz="half" idx="2"/>
          </p:nvPr>
        </p:nvSpPr>
        <p:spPr>
          <a:xfrm>
            <a:off x="4343400" y="1371600"/>
            <a:ext cx="4495800" cy="4114800"/>
          </a:xfrm>
        </p:spPr>
        <p:txBody>
          <a:bodyPr>
            <a:normAutofit lnSpcReduction="10000"/>
          </a:bodyPr>
          <a:lstStyle/>
          <a:p>
            <a:pPr lvl="1">
              <a:buFontTx/>
              <a:buNone/>
            </a:pPr>
            <a:r>
              <a:rPr lang="en-US" b="1" smtClean="0">
                <a:solidFill>
                  <a:srgbClr val="990000"/>
                </a:solidFill>
              </a:rPr>
              <a:t>h) Vulvar dystrophy </a:t>
            </a:r>
            <a:endParaRPr lang="fr-FR" b="1" smtClean="0">
              <a:solidFill>
                <a:srgbClr val="990000"/>
              </a:solidFill>
            </a:endParaRPr>
          </a:p>
          <a:p>
            <a:pPr lvl="1">
              <a:buFontTx/>
              <a:buNone/>
            </a:pPr>
            <a:r>
              <a:rPr lang="fr-FR" b="1" smtClean="0">
                <a:solidFill>
                  <a:srgbClr val="990000"/>
                </a:solidFill>
              </a:rPr>
              <a:t>i) Vulvar carcinoma (plaques, nodules, ulcers) </a:t>
            </a:r>
            <a:endParaRPr lang="en-US" b="1" smtClean="0">
              <a:solidFill>
                <a:srgbClr val="990000"/>
              </a:solidFill>
            </a:endParaRPr>
          </a:p>
          <a:p>
            <a:pPr lvl="1">
              <a:buFontTx/>
              <a:buNone/>
            </a:pPr>
            <a:r>
              <a:rPr lang="en-US" b="1" smtClean="0">
                <a:solidFill>
                  <a:srgbClr val="990000"/>
                </a:solidFill>
              </a:rPr>
              <a:t>j) Skene’s adenitis </a:t>
            </a:r>
          </a:p>
          <a:p>
            <a:pPr lvl="1">
              <a:buFontTx/>
              <a:buNone/>
            </a:pPr>
            <a:r>
              <a:rPr lang="en-US" b="1" smtClean="0">
                <a:solidFill>
                  <a:srgbClr val="990000"/>
                </a:solidFill>
              </a:rPr>
              <a:t>k) Bartholin abscess </a:t>
            </a:r>
          </a:p>
          <a:p>
            <a:pPr lvl="1">
              <a:buFontTx/>
              <a:buNone/>
            </a:pPr>
            <a:r>
              <a:rPr lang="en-US" b="1" smtClean="0">
                <a:solidFill>
                  <a:srgbClr val="990000"/>
                </a:solidFill>
              </a:rPr>
              <a:t>l) Bartholin cyst </a:t>
            </a:r>
          </a:p>
          <a:p>
            <a:pPr lvl="1">
              <a:buFontTx/>
              <a:buNone/>
            </a:pPr>
            <a:r>
              <a:rPr lang="en-US" b="1" smtClean="0">
                <a:solidFill>
                  <a:srgbClr val="990000"/>
                </a:solidFill>
              </a:rPr>
              <a:t>m) Inguinal lymphadenopathy </a:t>
            </a:r>
          </a:p>
          <a:p>
            <a:pPr lvl="1">
              <a:buFontTx/>
              <a:buNone/>
            </a:pPr>
            <a:r>
              <a:rPr lang="en-US" b="1" smtClean="0">
                <a:solidFill>
                  <a:srgbClr val="990000"/>
                </a:solidFill>
              </a:rPr>
              <a:t>n) Urethral carbuncle </a:t>
            </a:r>
          </a:p>
          <a:p>
            <a:pPr lvl="1">
              <a:buFontTx/>
              <a:buNone/>
            </a:pPr>
            <a:r>
              <a:rPr lang="en-US" b="1" smtClean="0">
                <a:solidFill>
                  <a:srgbClr val="990000"/>
                </a:solidFill>
              </a:rPr>
              <a:t>o) Urethral diverticulum </a:t>
            </a:r>
          </a:p>
          <a:p>
            <a:endParaRPr lang="en-US" b="1" smtClean="0">
              <a:solidFill>
                <a:srgbClr val="990000"/>
              </a:solidFill>
            </a:endParaRPr>
          </a:p>
          <a:p>
            <a:endParaRPr lang="en-US" smtClean="0"/>
          </a:p>
        </p:txBody>
      </p:sp>
      <p:sp>
        <p:nvSpPr>
          <p:cNvPr id="7" name="Date Placeholder 4"/>
          <p:cNvSpPr>
            <a:spLocks noGrp="1"/>
          </p:cNvSpPr>
          <p:nvPr>
            <p:ph type="dt" sz="half" idx="10"/>
          </p:nvPr>
        </p:nvSpPr>
        <p:spPr/>
        <p:txBody>
          <a:bodyPr/>
          <a:lstStyle/>
          <a:p>
            <a:pPr>
              <a:defRPr/>
            </a:pPr>
            <a:fld id="{A0BF9DA6-7FF8-4636-84B7-8D8BCAB0066D}" type="datetime1">
              <a:rPr lang="en-US"/>
              <a:pPr>
                <a:defRPr/>
              </a:pPr>
              <a:t>1/1/2020</a:t>
            </a:fld>
            <a:endParaRPr lang="en-US"/>
          </a:p>
        </p:txBody>
      </p:sp>
      <p:sp>
        <p:nvSpPr>
          <p:cNvPr id="8" name="Footer Placeholder 5"/>
          <p:cNvSpPr>
            <a:spLocks noGrp="1"/>
          </p:cNvSpPr>
          <p:nvPr>
            <p:ph type="ftr" sz="quarter" idx="11"/>
          </p:nvPr>
        </p:nvSpPr>
        <p:spPr/>
        <p:txBody>
          <a:bodyPr/>
          <a:lstStyle/>
          <a:p>
            <a:pPr>
              <a:defRPr/>
            </a:pPr>
            <a:r>
              <a:rPr lang="en-US"/>
              <a:t>DR.L.GIRIJA  SKHMC</a:t>
            </a:r>
          </a:p>
        </p:txBody>
      </p:sp>
      <p:sp>
        <p:nvSpPr>
          <p:cNvPr id="106500" name="Rectangle 5"/>
          <p:cNvSpPr>
            <a:spLocks noGrp="1" noChangeArrowheads="1"/>
          </p:cNvSpPr>
          <p:nvPr>
            <p:ph type="title"/>
          </p:nvPr>
        </p:nvSpPr>
        <p:spPr/>
        <p:txBody>
          <a:bodyPr>
            <a:normAutofit fontScale="90000"/>
          </a:bodyPr>
          <a:lstStyle/>
          <a:p>
            <a:r>
              <a:rPr lang="en-US" sz="4000" b="1" u="sng" smtClean="0">
                <a:solidFill>
                  <a:srgbClr val="990000"/>
                </a:solidFill>
              </a:rPr>
              <a:t>Common findings include</a:t>
            </a:r>
            <a:r>
              <a:rPr lang="en-US" sz="4000" b="1" smtClean="0">
                <a:solidFill>
                  <a:srgbClr val="990000"/>
                </a:solidFill>
              </a:rPr>
              <a:t>:</a:t>
            </a:r>
            <a:br>
              <a:rPr lang="en-US" sz="4000" b="1" smtClean="0">
                <a:solidFill>
                  <a:srgbClr val="990000"/>
                </a:solidFill>
              </a:rPr>
            </a:br>
            <a:r>
              <a:rPr lang="en-US" sz="4000" b="1" smtClean="0">
                <a:solidFill>
                  <a:srgbClr val="990000"/>
                </a:solidFill>
              </a:rPr>
              <a:t/>
            </a:r>
            <a:br>
              <a:rPr lang="en-US" sz="4000" b="1" smtClean="0">
                <a:solidFill>
                  <a:srgbClr val="990000"/>
                </a:solidFill>
              </a:rPr>
            </a:br>
            <a:endParaRPr lang="en-US" sz="4000" b="1" smtClean="0">
              <a:solidFill>
                <a:srgbClr val="990000"/>
              </a:solidFill>
            </a:endParaRPr>
          </a:p>
        </p:txBody>
      </p:sp>
      <p:sp>
        <p:nvSpPr>
          <p:cNvPr id="106503" name="Text Box 3"/>
          <p:cNvSpPr txBox="1">
            <a:spLocks noChangeArrowheads="1"/>
          </p:cNvSpPr>
          <p:nvPr/>
        </p:nvSpPr>
        <p:spPr bwMode="auto">
          <a:xfrm>
            <a:off x="4556125" y="493713"/>
            <a:ext cx="184150" cy="366712"/>
          </a:xfrm>
          <a:prstGeom prst="rect">
            <a:avLst/>
          </a:prstGeom>
          <a:noFill/>
          <a:ln w="9525">
            <a:noFill/>
            <a:miter lim="800000"/>
            <a:headEnd/>
            <a:tailEnd/>
          </a:ln>
        </p:spPr>
        <p:txBody>
          <a:bodyPr wrap="none">
            <a:spAutoFit/>
          </a:bodyPr>
          <a:lstStyle/>
          <a:p>
            <a:endParaRPr lang="en-US"/>
          </a:p>
        </p:txBody>
      </p:sp>
      <p:pic>
        <p:nvPicPr>
          <p:cNvPr id="106504" name="Picture 7" descr="j0079114"/>
          <p:cNvPicPr>
            <a:picLocks noChangeAspect="1" noChangeArrowheads="1"/>
          </p:cNvPicPr>
          <p:nvPr/>
        </p:nvPicPr>
        <p:blipFill>
          <a:blip r:embed="rId2"/>
          <a:srcRect/>
          <a:stretch>
            <a:fillRect/>
          </a:stretch>
        </p:blipFill>
        <p:spPr bwMode="auto">
          <a:xfrm>
            <a:off x="3352800" y="1752600"/>
            <a:ext cx="1936750" cy="438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5" name="Rectangle 3"/>
          <p:cNvSpPr>
            <a:spLocks noGrp="1" noChangeArrowheads="1"/>
          </p:cNvSpPr>
          <p:nvPr>
            <p:ph idx="1"/>
          </p:nvPr>
        </p:nvSpPr>
        <p:spPr/>
        <p:txBody>
          <a:bodyPr/>
          <a:lstStyle/>
          <a:p>
            <a:pPr marL="990600" lvl="1" indent="-533400">
              <a:lnSpc>
                <a:spcPct val="90000"/>
              </a:lnSpc>
            </a:pPr>
            <a:r>
              <a:rPr lang="en-US" sz="2400" b="1" smtClean="0">
                <a:solidFill>
                  <a:srgbClr val="990000"/>
                </a:solidFill>
              </a:rPr>
              <a:t>a) Lubricate index and middle finger of dominant gloved hand. Abduct thumb and flex remaining digits. </a:t>
            </a:r>
          </a:p>
          <a:p>
            <a:pPr marL="990600" lvl="1" indent="-533400">
              <a:lnSpc>
                <a:spcPct val="90000"/>
              </a:lnSpc>
            </a:pPr>
            <a:r>
              <a:rPr lang="en-US" sz="2400" b="1" smtClean="0">
                <a:solidFill>
                  <a:srgbClr val="990000"/>
                </a:solidFill>
              </a:rPr>
              <a:t>b) Insert lubricated fingers into vagina and note vaginal cyst/masses/plaques. </a:t>
            </a:r>
          </a:p>
          <a:p>
            <a:pPr marL="990600" lvl="1" indent="-533400">
              <a:lnSpc>
                <a:spcPct val="90000"/>
              </a:lnSpc>
            </a:pPr>
            <a:r>
              <a:rPr lang="en-US" sz="2400" b="1" smtClean="0">
                <a:solidFill>
                  <a:srgbClr val="990000"/>
                </a:solidFill>
              </a:rPr>
              <a:t>c) Abnormal findings include: </a:t>
            </a:r>
          </a:p>
          <a:p>
            <a:pPr marL="990600" lvl="1" indent="-533400">
              <a:lnSpc>
                <a:spcPct val="90000"/>
              </a:lnSpc>
            </a:pPr>
            <a:r>
              <a:rPr lang="en-US" sz="2400" b="1" smtClean="0">
                <a:solidFill>
                  <a:srgbClr val="990000"/>
                </a:solidFill>
              </a:rPr>
              <a:t>(1) Cervical displacement by pelvic mass </a:t>
            </a:r>
          </a:p>
          <a:p>
            <a:pPr marL="990600" lvl="1" indent="-533400">
              <a:lnSpc>
                <a:spcPct val="90000"/>
              </a:lnSpc>
            </a:pPr>
            <a:r>
              <a:rPr lang="en-US" sz="2400" b="1" smtClean="0">
                <a:solidFill>
                  <a:srgbClr val="990000"/>
                </a:solidFill>
              </a:rPr>
              <a:t>(2) Cervical motion tenderness </a:t>
            </a:r>
          </a:p>
          <a:p>
            <a:pPr marL="990600" lvl="1" indent="-533400">
              <a:lnSpc>
                <a:spcPct val="90000"/>
              </a:lnSpc>
            </a:pPr>
            <a:r>
              <a:rPr lang="en-US" sz="2400" b="1" smtClean="0">
                <a:solidFill>
                  <a:srgbClr val="990000"/>
                </a:solidFill>
              </a:rPr>
              <a:t>(3) Softening due to pregnancy </a:t>
            </a:r>
          </a:p>
          <a:p>
            <a:pPr marL="990600" lvl="1" indent="-533400">
              <a:lnSpc>
                <a:spcPct val="90000"/>
              </a:lnSpc>
            </a:pPr>
            <a:r>
              <a:rPr lang="en-US" sz="2400" b="1" smtClean="0">
                <a:solidFill>
                  <a:srgbClr val="990000"/>
                </a:solidFill>
              </a:rPr>
              <a:t>(4) Unobserved vaginal pathology </a:t>
            </a:r>
          </a:p>
        </p:txBody>
      </p:sp>
      <p:sp>
        <p:nvSpPr>
          <p:cNvPr id="4" name="Date Placeholder 3"/>
          <p:cNvSpPr>
            <a:spLocks noGrp="1"/>
          </p:cNvSpPr>
          <p:nvPr>
            <p:ph type="dt" sz="half" idx="10"/>
          </p:nvPr>
        </p:nvSpPr>
        <p:spPr/>
        <p:txBody>
          <a:bodyPr/>
          <a:lstStyle/>
          <a:p>
            <a:pPr>
              <a:defRPr/>
            </a:pPr>
            <a:fld id="{BF821D2E-85CB-44C5-9123-A248C6B17387}"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107524" name="Rectangle 2"/>
          <p:cNvSpPr>
            <a:spLocks noGrp="1" noChangeArrowheads="1"/>
          </p:cNvSpPr>
          <p:nvPr>
            <p:ph type="title"/>
          </p:nvPr>
        </p:nvSpPr>
        <p:spPr/>
        <p:txBody>
          <a:bodyPr/>
          <a:lstStyle/>
          <a:p>
            <a:r>
              <a:rPr lang="en-US" u="sng" smtClean="0">
                <a:solidFill>
                  <a:srgbClr val="990000"/>
                </a:solidFill>
              </a:rPr>
              <a:t>Palpate vagina and cervix</a:t>
            </a:r>
            <a:r>
              <a:rPr lang="en-US"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9" name="Rectangle 3"/>
          <p:cNvSpPr>
            <a:spLocks noGrp="1" noChangeArrowheads="1"/>
          </p:cNvSpPr>
          <p:nvPr>
            <p:ph idx="1"/>
          </p:nvPr>
        </p:nvSpPr>
        <p:spPr/>
        <p:txBody>
          <a:bodyPr/>
          <a:lstStyle/>
          <a:p>
            <a:pPr>
              <a:lnSpc>
                <a:spcPct val="90000"/>
              </a:lnSpc>
            </a:pPr>
            <a:r>
              <a:rPr lang="en-US" sz="2800" b="1" smtClean="0">
                <a:solidFill>
                  <a:srgbClr val="990000"/>
                </a:solidFill>
              </a:rPr>
              <a:t>determine color, size, shape, consistency and mobility:</a:t>
            </a:r>
          </a:p>
          <a:p>
            <a:pPr lvl="1">
              <a:lnSpc>
                <a:spcPct val="90000"/>
              </a:lnSpc>
              <a:buSzPct val="75000"/>
            </a:pPr>
            <a:r>
              <a:rPr lang="en-US" sz="2400" b="1" smtClean="0">
                <a:solidFill>
                  <a:srgbClr val="990000"/>
                </a:solidFill>
              </a:rPr>
              <a:t>1. Normal: 2-3 cm in size.</a:t>
            </a:r>
          </a:p>
          <a:p>
            <a:pPr lvl="2">
              <a:lnSpc>
                <a:spcPct val="90000"/>
              </a:lnSpc>
              <a:buSzPct val="75000"/>
            </a:pPr>
            <a:r>
              <a:rPr lang="en-US" b="1" smtClean="0">
                <a:solidFill>
                  <a:srgbClr val="990000"/>
                </a:solidFill>
              </a:rPr>
              <a:t>pink, smooth epithelium.</a:t>
            </a:r>
          </a:p>
          <a:p>
            <a:pPr lvl="2">
              <a:lnSpc>
                <a:spcPct val="90000"/>
              </a:lnSpc>
              <a:buSzPct val="75000"/>
            </a:pPr>
            <a:r>
              <a:rPr lang="en-US" b="1" smtClean="0">
                <a:solidFill>
                  <a:srgbClr val="990000"/>
                </a:solidFill>
              </a:rPr>
              <a:t>old bilateral scars may be seen.</a:t>
            </a:r>
          </a:p>
          <a:p>
            <a:pPr lvl="2">
              <a:lnSpc>
                <a:spcPct val="90000"/>
              </a:lnSpc>
              <a:buSzPct val="75000"/>
            </a:pPr>
            <a:r>
              <a:rPr lang="en-US" b="1" smtClean="0">
                <a:solidFill>
                  <a:srgbClr val="990000"/>
                </a:solidFill>
              </a:rPr>
              <a:t>squamocolumnar junction</a:t>
            </a:r>
          </a:p>
          <a:p>
            <a:pPr lvl="1">
              <a:lnSpc>
                <a:spcPct val="90000"/>
              </a:lnSpc>
              <a:buSzPct val="75000"/>
            </a:pPr>
            <a:r>
              <a:rPr lang="en-US" sz="2400" b="1" smtClean="0">
                <a:solidFill>
                  <a:srgbClr val="990000"/>
                </a:solidFill>
              </a:rPr>
              <a:t>2. Abnormal: ulceration, growths.</a:t>
            </a:r>
          </a:p>
          <a:p>
            <a:pPr lvl="2">
              <a:lnSpc>
                <a:spcPct val="90000"/>
              </a:lnSpc>
              <a:buSzPct val="75000"/>
            </a:pPr>
            <a:r>
              <a:rPr lang="en-US" b="1" smtClean="0">
                <a:solidFill>
                  <a:srgbClr val="990000"/>
                </a:solidFill>
              </a:rPr>
              <a:t>eversion of cervical lips</a:t>
            </a:r>
          </a:p>
          <a:p>
            <a:pPr lvl="2">
              <a:lnSpc>
                <a:spcPct val="90000"/>
              </a:lnSpc>
              <a:buSzPct val="75000"/>
            </a:pPr>
            <a:r>
              <a:rPr lang="en-US" b="1" smtClean="0">
                <a:solidFill>
                  <a:srgbClr val="990000"/>
                </a:solidFill>
              </a:rPr>
              <a:t>endocervical epithelium may brow out onto vaginal portion of cervix.</a:t>
            </a:r>
          </a:p>
          <a:p>
            <a:pPr lvl="2">
              <a:lnSpc>
                <a:spcPct val="90000"/>
              </a:lnSpc>
              <a:buSzPct val="75000"/>
            </a:pPr>
            <a:r>
              <a:rPr lang="en-US" b="1" smtClean="0">
                <a:solidFill>
                  <a:srgbClr val="990000"/>
                </a:solidFill>
              </a:rPr>
              <a:t>Nabothian cysts are of little clinical importance.</a:t>
            </a:r>
          </a:p>
          <a:p>
            <a:pPr>
              <a:lnSpc>
                <a:spcPct val="90000"/>
              </a:lnSpc>
            </a:pPr>
            <a:endParaRPr lang="en-US" sz="2800" b="1" smtClean="0">
              <a:solidFill>
                <a:srgbClr val="990000"/>
              </a:solidFill>
            </a:endParaRPr>
          </a:p>
        </p:txBody>
      </p:sp>
      <p:sp>
        <p:nvSpPr>
          <p:cNvPr id="4" name="Date Placeholder 3"/>
          <p:cNvSpPr>
            <a:spLocks noGrp="1"/>
          </p:cNvSpPr>
          <p:nvPr>
            <p:ph type="dt" sz="half" idx="10"/>
          </p:nvPr>
        </p:nvSpPr>
        <p:spPr/>
        <p:txBody>
          <a:bodyPr/>
          <a:lstStyle/>
          <a:p>
            <a:pPr>
              <a:defRPr/>
            </a:pPr>
            <a:fld id="{6F2B5297-69AF-4D88-8F7D-AD62625F833A}"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108548" name="Rectangle 2"/>
          <p:cNvSpPr>
            <a:spLocks noGrp="1" noChangeArrowheads="1"/>
          </p:cNvSpPr>
          <p:nvPr>
            <p:ph type="title"/>
          </p:nvPr>
        </p:nvSpPr>
        <p:spPr/>
        <p:txBody>
          <a:bodyPr/>
          <a:lstStyle/>
          <a:p>
            <a:r>
              <a:rPr lang="en-US" b="1" u="sng" smtClean="0">
                <a:solidFill>
                  <a:srgbClr val="990000"/>
                </a:solidFill>
              </a:rPr>
              <a:t>Cervix</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a:xfrm>
            <a:off x="685800" y="1981200"/>
            <a:ext cx="7772400" cy="3505200"/>
          </a:xfrm>
        </p:spPr>
        <p:txBody>
          <a:bodyPr/>
          <a:lstStyle/>
          <a:p>
            <a:pPr>
              <a:lnSpc>
                <a:spcPct val="90000"/>
              </a:lnSpc>
              <a:defRPr/>
            </a:pPr>
            <a:r>
              <a:rPr lang="en-US" b="1" dirty="0" smtClean="0">
                <a:solidFill>
                  <a:schemeClr val="accent3"/>
                </a:solidFill>
              </a:rPr>
              <a:t>Palpate the cervix with your index finger noting size, shape, and consistency. </a:t>
            </a:r>
          </a:p>
          <a:p>
            <a:pPr>
              <a:lnSpc>
                <a:spcPct val="90000"/>
              </a:lnSpc>
              <a:defRPr/>
            </a:pPr>
            <a:r>
              <a:rPr lang="en-US" b="1" dirty="0" smtClean="0">
                <a:solidFill>
                  <a:schemeClr val="accent3"/>
                </a:solidFill>
              </a:rPr>
              <a:t>Gently move the cervix side to side between your fingers and note mobility and tenderness. </a:t>
            </a:r>
          </a:p>
          <a:p>
            <a:pPr>
              <a:lnSpc>
                <a:spcPct val="90000"/>
              </a:lnSpc>
              <a:defRPr/>
            </a:pPr>
            <a:r>
              <a:rPr lang="en-US" b="1" dirty="0" smtClean="0">
                <a:solidFill>
                  <a:schemeClr val="accent3"/>
                </a:solidFill>
              </a:rPr>
              <a:t>Gently lift the cervix forward and note mobility and tenderness. </a:t>
            </a:r>
          </a:p>
        </p:txBody>
      </p:sp>
      <p:sp>
        <p:nvSpPr>
          <p:cNvPr id="5" name="Date Placeholder 3"/>
          <p:cNvSpPr>
            <a:spLocks noGrp="1"/>
          </p:cNvSpPr>
          <p:nvPr>
            <p:ph type="dt" sz="half" idx="10"/>
          </p:nvPr>
        </p:nvSpPr>
        <p:spPr/>
        <p:txBody>
          <a:bodyPr/>
          <a:lstStyle/>
          <a:p>
            <a:pPr>
              <a:defRPr/>
            </a:pPr>
            <a:fld id="{AEAC1747-31BB-4FAD-92AD-55C77774E52D}" type="datetime1">
              <a:rPr lang="en-US"/>
              <a:pPr>
                <a:defRPr/>
              </a:pPr>
              <a:t>1/1/2020</a:t>
            </a:fld>
            <a:endParaRPr lang="en-US"/>
          </a:p>
        </p:txBody>
      </p:sp>
      <p:sp>
        <p:nvSpPr>
          <p:cNvPr id="6" name="Footer Placeholder 4"/>
          <p:cNvSpPr>
            <a:spLocks noGrp="1"/>
          </p:cNvSpPr>
          <p:nvPr>
            <p:ph type="ftr" sz="quarter" idx="11"/>
          </p:nvPr>
        </p:nvSpPr>
        <p:spPr/>
        <p:txBody>
          <a:bodyPr/>
          <a:lstStyle/>
          <a:p>
            <a:pPr>
              <a:defRPr/>
            </a:pPr>
            <a:r>
              <a:rPr lang="en-US"/>
              <a:t>DR.L.GIRIJA  SKHMC</a:t>
            </a:r>
          </a:p>
        </p:txBody>
      </p:sp>
      <p:sp>
        <p:nvSpPr>
          <p:cNvPr id="161794" name="Rectangle 2"/>
          <p:cNvSpPr>
            <a:spLocks noGrp="1" noChangeArrowheads="1"/>
          </p:cNvSpPr>
          <p:nvPr>
            <p:ph type="title"/>
          </p:nvPr>
        </p:nvSpPr>
        <p:spPr>
          <a:xfrm>
            <a:off x="457200" y="609600"/>
            <a:ext cx="5562600" cy="1143000"/>
          </a:xfrm>
        </p:spPr>
        <p:txBody>
          <a:bodyPr>
            <a:normAutofit fontScale="90000"/>
          </a:bodyPr>
          <a:lstStyle/>
          <a:p>
            <a:pPr>
              <a:defRPr/>
            </a:pPr>
            <a:r>
              <a:rPr lang="en-US" sz="4000" u="sng" dirty="0" smtClean="0">
                <a:solidFill>
                  <a:schemeClr val="accent3"/>
                </a:solidFill>
              </a:rPr>
              <a:t>Examine the Cervix</a:t>
            </a:r>
            <a:r>
              <a:rPr lang="en-US" sz="4000" dirty="0" smtClean="0">
                <a:solidFill>
                  <a:schemeClr val="accent3"/>
                </a:solidFill>
              </a:rPr>
              <a:t/>
            </a:r>
            <a:br>
              <a:rPr lang="en-US" sz="4000" dirty="0" smtClean="0">
                <a:solidFill>
                  <a:schemeClr val="accent3"/>
                </a:solidFill>
              </a:rPr>
            </a:br>
            <a:endParaRPr lang="en-US" sz="4000" dirty="0" smtClean="0">
              <a:solidFill>
                <a:schemeClr val="accent3"/>
              </a:solidFill>
            </a:endParaRPr>
          </a:p>
        </p:txBody>
      </p:sp>
      <p:pic>
        <p:nvPicPr>
          <p:cNvPr id="109574" name="Picture 4" descr="Beacon"/>
          <p:cNvPicPr>
            <a:picLocks noChangeAspect="1" noChangeArrowheads="1" noCrop="1"/>
          </p:cNvPicPr>
          <p:nvPr/>
        </p:nvPicPr>
        <p:blipFill>
          <a:blip r:embed="rId2"/>
          <a:srcRect/>
          <a:stretch>
            <a:fillRect/>
          </a:stretch>
        </p:blipFill>
        <p:spPr bwMode="auto">
          <a:xfrm>
            <a:off x="5410200" y="533400"/>
            <a:ext cx="27432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3" name="Picture 3"/>
          <p:cNvPicPr>
            <a:picLocks noGrp="1" noChangeAspect="1" noChangeArrowheads="1"/>
          </p:cNvPicPr>
          <p:nvPr>
            <p:ph idx="1"/>
          </p:nvPr>
        </p:nvPicPr>
        <p:blipFill>
          <a:blip r:embed="rId2"/>
          <a:srcRect/>
          <a:stretch>
            <a:fillRect/>
          </a:stretch>
        </p:blipFill>
        <p:spPr>
          <a:xfrm>
            <a:off x="0" y="0"/>
            <a:ext cx="9144000" cy="6858000"/>
          </a:xfrm>
        </p:spPr>
      </p:pic>
      <p:sp>
        <p:nvSpPr>
          <p:cNvPr id="4" name="Date Placeholder 3"/>
          <p:cNvSpPr>
            <a:spLocks noGrp="1"/>
          </p:cNvSpPr>
          <p:nvPr>
            <p:ph type="dt" sz="half" idx="10"/>
          </p:nvPr>
        </p:nvSpPr>
        <p:spPr/>
        <p:txBody>
          <a:bodyPr/>
          <a:lstStyle/>
          <a:p>
            <a:pPr>
              <a:defRPr/>
            </a:pPr>
            <a:fld id="{644253F3-3143-444E-B5A9-994B7219D0E3}" type="datetime1">
              <a:rPr lang="en-US"/>
              <a:pPr>
                <a:defRPr/>
              </a:pPr>
              <a:t>1/1/2020</a:t>
            </a:fld>
            <a:endParaRPr lang="en-US"/>
          </a:p>
        </p:txBody>
      </p:sp>
      <p:sp>
        <p:nvSpPr>
          <p:cNvPr id="5" name="Footer Placeholder 5"/>
          <p:cNvSpPr>
            <a:spLocks noGrp="1"/>
          </p:cNvSpPr>
          <p:nvPr>
            <p:ph type="ftr" sz="quarter" idx="11"/>
          </p:nvPr>
        </p:nvSpPr>
        <p:spPr/>
        <p:txBody>
          <a:bodyPr/>
          <a:lstStyle/>
          <a:p>
            <a:pPr>
              <a:defRPr/>
            </a:pPr>
            <a:r>
              <a:rPr lang="en-US"/>
              <a:t>DR.L.GIRIJA  SKHMC</a:t>
            </a:r>
          </a:p>
        </p:txBody>
      </p:sp>
      <p:sp>
        <p:nvSpPr>
          <p:cNvPr id="212994" name="Rectangle 2"/>
          <p:cNvSpPr>
            <a:spLocks noGrp="1" noChangeArrowheads="1"/>
          </p:cNvSpPr>
          <p:nvPr>
            <p:ph type="title"/>
          </p:nvPr>
        </p:nvSpPr>
        <p:spPr/>
        <p:txBody>
          <a:bodyPr/>
          <a:lstStyle/>
          <a:p>
            <a:pPr>
              <a:defRPr/>
            </a:pP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7" name="Rectangle 3"/>
          <p:cNvSpPr>
            <a:spLocks noGrp="1" noChangeArrowheads="1"/>
          </p:cNvSpPr>
          <p:nvPr>
            <p:ph idx="1"/>
          </p:nvPr>
        </p:nvSpPr>
        <p:spPr/>
        <p:txBody>
          <a:bodyPr/>
          <a:lstStyle/>
          <a:p>
            <a:pPr lvl="1">
              <a:lnSpc>
                <a:spcPct val="80000"/>
              </a:lnSpc>
              <a:buSzPct val="75000"/>
            </a:pPr>
            <a:r>
              <a:rPr lang="en-US" sz="2400" b="1" smtClean="0">
                <a:solidFill>
                  <a:srgbClr val="990000"/>
                </a:solidFill>
              </a:rPr>
              <a:t>Five important characteristics of the uterus:</a:t>
            </a:r>
          </a:p>
          <a:p>
            <a:pPr lvl="2">
              <a:lnSpc>
                <a:spcPct val="80000"/>
              </a:lnSpc>
              <a:buSzPct val="75000"/>
            </a:pPr>
            <a:r>
              <a:rPr lang="en-US" sz="2000" b="1" smtClean="0">
                <a:solidFill>
                  <a:srgbClr val="990000"/>
                </a:solidFill>
              </a:rPr>
              <a:t>a. Size (large or small)</a:t>
            </a:r>
          </a:p>
          <a:p>
            <a:pPr lvl="2">
              <a:lnSpc>
                <a:spcPct val="80000"/>
              </a:lnSpc>
              <a:buSzPct val="75000"/>
            </a:pPr>
            <a:r>
              <a:rPr lang="en-US" sz="2000" b="1" smtClean="0">
                <a:solidFill>
                  <a:srgbClr val="990000"/>
                </a:solidFill>
              </a:rPr>
              <a:t>b.  Shape (irregular contour, enlarged, nodular)</a:t>
            </a:r>
          </a:p>
          <a:p>
            <a:pPr lvl="2">
              <a:lnSpc>
                <a:spcPct val="80000"/>
              </a:lnSpc>
              <a:buSzPct val="75000"/>
            </a:pPr>
            <a:r>
              <a:rPr lang="en-US" sz="2000" b="1" smtClean="0">
                <a:solidFill>
                  <a:srgbClr val="990000"/>
                </a:solidFill>
              </a:rPr>
              <a:t>c. Position (normal:  uterus is at right angles to long axis of vagina; variations:  retroflex, retroverted, ).</a:t>
            </a:r>
          </a:p>
          <a:p>
            <a:pPr>
              <a:lnSpc>
                <a:spcPct val="80000"/>
              </a:lnSpc>
            </a:pPr>
            <a:endParaRPr lang="en-US" sz="2800" b="1" smtClean="0">
              <a:solidFill>
                <a:srgbClr val="990000"/>
              </a:solidFill>
            </a:endParaRPr>
          </a:p>
        </p:txBody>
      </p:sp>
      <p:sp>
        <p:nvSpPr>
          <p:cNvPr id="5" name="Date Placeholder 3"/>
          <p:cNvSpPr>
            <a:spLocks noGrp="1"/>
          </p:cNvSpPr>
          <p:nvPr>
            <p:ph type="dt" sz="half" idx="10"/>
          </p:nvPr>
        </p:nvSpPr>
        <p:spPr/>
        <p:txBody>
          <a:bodyPr/>
          <a:lstStyle/>
          <a:p>
            <a:pPr>
              <a:defRPr/>
            </a:pPr>
            <a:fld id="{B52F681E-DB7F-411C-984C-474953244872}" type="datetime1">
              <a:rPr lang="en-US"/>
              <a:pPr>
                <a:defRPr/>
              </a:pPr>
              <a:t>1/1/2020</a:t>
            </a:fld>
            <a:endParaRPr lang="en-US"/>
          </a:p>
        </p:txBody>
      </p:sp>
      <p:sp>
        <p:nvSpPr>
          <p:cNvPr id="6" name="Footer Placeholder 4"/>
          <p:cNvSpPr>
            <a:spLocks noGrp="1"/>
          </p:cNvSpPr>
          <p:nvPr>
            <p:ph type="ftr" sz="quarter" idx="11"/>
          </p:nvPr>
        </p:nvSpPr>
        <p:spPr/>
        <p:txBody>
          <a:bodyPr/>
          <a:lstStyle/>
          <a:p>
            <a:pPr>
              <a:defRPr/>
            </a:pPr>
            <a:r>
              <a:rPr lang="en-US"/>
              <a:t>DR.L.GIRIJA  SKHMC</a:t>
            </a:r>
          </a:p>
        </p:txBody>
      </p:sp>
      <p:sp>
        <p:nvSpPr>
          <p:cNvPr id="110596" name="Rectangle 2"/>
          <p:cNvSpPr>
            <a:spLocks noGrp="1" noChangeArrowheads="1"/>
          </p:cNvSpPr>
          <p:nvPr>
            <p:ph type="title"/>
          </p:nvPr>
        </p:nvSpPr>
        <p:spPr/>
        <p:txBody>
          <a:bodyPr/>
          <a:lstStyle/>
          <a:p>
            <a:r>
              <a:rPr lang="en-US" u="sng" smtClean="0">
                <a:solidFill>
                  <a:srgbClr val="990000"/>
                </a:solidFill>
              </a:rPr>
              <a:t>The Uterus</a:t>
            </a:r>
          </a:p>
        </p:txBody>
      </p:sp>
      <p:pic>
        <p:nvPicPr>
          <p:cNvPr id="110598" name="Picture 4" descr="Scan0022"/>
          <p:cNvPicPr>
            <a:picLocks noChangeAspect="1" noChangeArrowheads="1"/>
          </p:cNvPicPr>
          <p:nvPr/>
        </p:nvPicPr>
        <p:blipFill>
          <a:blip r:embed="rId2"/>
          <a:srcRect/>
          <a:stretch>
            <a:fillRect/>
          </a:stretch>
        </p:blipFill>
        <p:spPr bwMode="auto">
          <a:xfrm>
            <a:off x="2286000" y="3810000"/>
            <a:ext cx="4038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21" name="Rectangle 3"/>
          <p:cNvSpPr>
            <a:spLocks noGrp="1" noChangeArrowheads="1"/>
          </p:cNvSpPr>
          <p:nvPr>
            <p:ph idx="1"/>
          </p:nvPr>
        </p:nvSpPr>
        <p:spPr>
          <a:xfrm>
            <a:off x="381000" y="1600200"/>
            <a:ext cx="7772400" cy="4800600"/>
          </a:xfrm>
        </p:spPr>
        <p:txBody>
          <a:bodyPr/>
          <a:lstStyle/>
          <a:p>
            <a:pPr marL="990600" lvl="1" indent="-533400">
              <a:lnSpc>
                <a:spcPct val="80000"/>
              </a:lnSpc>
              <a:buFontTx/>
              <a:buNone/>
            </a:pPr>
            <a:endParaRPr lang="en-US" sz="1000" b="1" smtClean="0"/>
          </a:p>
          <a:p>
            <a:pPr marL="990600" lvl="1" indent="-533400">
              <a:lnSpc>
                <a:spcPct val="80000"/>
              </a:lnSpc>
              <a:buSzPct val="75000"/>
            </a:pPr>
            <a:r>
              <a:rPr lang="en-US" sz="3200" b="1" smtClean="0">
                <a:solidFill>
                  <a:srgbClr val="990000"/>
                </a:solidFill>
              </a:rPr>
              <a:t>Separate the labia minora</a:t>
            </a:r>
          </a:p>
          <a:p>
            <a:pPr marL="990600" lvl="1" indent="-533400">
              <a:lnSpc>
                <a:spcPct val="80000"/>
              </a:lnSpc>
              <a:buSzPct val="75000"/>
            </a:pPr>
            <a:r>
              <a:rPr lang="en-US" sz="3200" b="1" smtClean="0">
                <a:solidFill>
                  <a:srgbClr val="990000"/>
                </a:solidFill>
              </a:rPr>
              <a:t>Insert the fingers of one hand into the vagina; depress the perineum to get more room.</a:t>
            </a:r>
          </a:p>
          <a:p>
            <a:pPr marL="990600" lvl="1" indent="-533400">
              <a:lnSpc>
                <a:spcPct val="80000"/>
              </a:lnSpc>
              <a:buSzPct val="75000"/>
              <a:buFontTx/>
              <a:buNone/>
            </a:pPr>
            <a:r>
              <a:rPr lang="en-US" sz="3200" b="1" smtClean="0">
                <a:solidFill>
                  <a:srgbClr val="990000"/>
                </a:solidFill>
              </a:rPr>
              <a:t>a)Press external hand gently on the lower abdomen (on the anterior of the fundus) and with the finger on either side of the cervix, attempt to outline the uterus</a:t>
            </a:r>
          </a:p>
        </p:txBody>
      </p:sp>
      <p:sp>
        <p:nvSpPr>
          <p:cNvPr id="4" name="Date Placeholder 3"/>
          <p:cNvSpPr>
            <a:spLocks noGrp="1"/>
          </p:cNvSpPr>
          <p:nvPr>
            <p:ph type="dt" sz="half" idx="10"/>
          </p:nvPr>
        </p:nvSpPr>
        <p:spPr/>
        <p:txBody>
          <a:bodyPr/>
          <a:lstStyle/>
          <a:p>
            <a:pPr>
              <a:defRPr/>
            </a:pPr>
            <a:fld id="{B19B8444-D7B2-4860-833D-CA050810B4BE}"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111620" name="Rectangle 2"/>
          <p:cNvSpPr>
            <a:spLocks noGrp="1" noChangeArrowheads="1"/>
          </p:cNvSpPr>
          <p:nvPr>
            <p:ph type="title"/>
          </p:nvPr>
        </p:nvSpPr>
        <p:spPr>
          <a:xfrm>
            <a:off x="914400" y="457200"/>
            <a:ext cx="7772400" cy="990600"/>
          </a:xfrm>
        </p:spPr>
        <p:txBody>
          <a:bodyPr>
            <a:normAutofit fontScale="90000"/>
          </a:bodyPr>
          <a:lstStyle/>
          <a:p>
            <a:r>
              <a:rPr lang="en-US" b="1" u="sng" smtClean="0">
                <a:solidFill>
                  <a:srgbClr val="990000"/>
                </a:solidFill>
              </a:rPr>
              <a:t>Palpate uterus via bimanual exam</a:t>
            </a:r>
            <a:r>
              <a:rPr lang="en-US"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5" name="Rectangle 3"/>
          <p:cNvSpPr>
            <a:spLocks noGrp="1" noChangeArrowheads="1"/>
          </p:cNvSpPr>
          <p:nvPr>
            <p:ph idx="1"/>
          </p:nvPr>
        </p:nvSpPr>
        <p:spPr>
          <a:xfrm>
            <a:off x="304800" y="1447800"/>
            <a:ext cx="8458200" cy="4648200"/>
          </a:xfrm>
        </p:spPr>
        <p:txBody>
          <a:bodyPr/>
          <a:lstStyle/>
          <a:p>
            <a:pPr lvl="1">
              <a:lnSpc>
                <a:spcPct val="80000"/>
              </a:lnSpc>
              <a:buFontTx/>
              <a:buNone/>
            </a:pPr>
            <a:r>
              <a:rPr lang="en-US" b="1" smtClean="0">
                <a:solidFill>
                  <a:srgbClr val="990000"/>
                </a:solidFill>
              </a:rPr>
              <a:t>(1) Size</a:t>
            </a:r>
            <a:r>
              <a:rPr lang="en-US" sz="2400" b="1" smtClean="0">
                <a:solidFill>
                  <a:srgbClr val="990000"/>
                </a:solidFill>
              </a:rPr>
              <a:t> - should be about the size of a small orange or baseball. </a:t>
            </a:r>
          </a:p>
          <a:p>
            <a:pPr lvl="1">
              <a:lnSpc>
                <a:spcPct val="80000"/>
              </a:lnSpc>
              <a:buFontTx/>
              <a:buNone/>
            </a:pPr>
            <a:r>
              <a:rPr lang="en-US" b="1" smtClean="0">
                <a:solidFill>
                  <a:srgbClr val="990000"/>
                </a:solidFill>
              </a:rPr>
              <a:t>(2) Position</a:t>
            </a:r>
            <a:r>
              <a:rPr lang="en-US" sz="2400" b="1" smtClean="0">
                <a:solidFill>
                  <a:srgbClr val="990000"/>
                </a:solidFill>
              </a:rPr>
              <a:t> - anteverted (80%) </a:t>
            </a:r>
          </a:p>
          <a:p>
            <a:pPr lvl="1">
              <a:lnSpc>
                <a:spcPct val="80000"/>
              </a:lnSpc>
              <a:buFontTx/>
              <a:buNone/>
            </a:pPr>
            <a:r>
              <a:rPr lang="en-US" sz="2400" b="1" smtClean="0">
                <a:solidFill>
                  <a:srgbClr val="990000"/>
                </a:solidFill>
              </a:rPr>
              <a:t>         (a) anteflexed </a:t>
            </a:r>
          </a:p>
          <a:p>
            <a:pPr lvl="1">
              <a:lnSpc>
                <a:spcPct val="80000"/>
              </a:lnSpc>
              <a:buFontTx/>
              <a:buNone/>
            </a:pPr>
            <a:r>
              <a:rPr lang="en-US" sz="2400" b="1" smtClean="0">
                <a:solidFill>
                  <a:srgbClr val="990000"/>
                </a:solidFill>
              </a:rPr>
              <a:t>         (b) midaxial </a:t>
            </a:r>
          </a:p>
          <a:p>
            <a:pPr lvl="1">
              <a:lnSpc>
                <a:spcPct val="80000"/>
              </a:lnSpc>
              <a:buFontTx/>
              <a:buNone/>
            </a:pPr>
            <a:r>
              <a:rPr lang="en-US" sz="2400" b="1" smtClean="0">
                <a:solidFill>
                  <a:srgbClr val="990000"/>
                </a:solidFill>
              </a:rPr>
              <a:t>         (c) retroverted (20%) </a:t>
            </a:r>
          </a:p>
          <a:p>
            <a:pPr lvl="1">
              <a:lnSpc>
                <a:spcPct val="80000"/>
              </a:lnSpc>
              <a:buFontTx/>
              <a:buNone/>
            </a:pPr>
            <a:r>
              <a:rPr lang="en-US" sz="2400" b="1" smtClean="0">
                <a:solidFill>
                  <a:srgbClr val="990000"/>
                </a:solidFill>
              </a:rPr>
              <a:t>          (d) retroflexed </a:t>
            </a:r>
          </a:p>
          <a:p>
            <a:pPr lvl="1">
              <a:lnSpc>
                <a:spcPct val="80000"/>
              </a:lnSpc>
              <a:buFontTx/>
              <a:buNone/>
            </a:pPr>
            <a:r>
              <a:rPr lang="en-US" b="1" smtClean="0">
                <a:solidFill>
                  <a:srgbClr val="990000"/>
                </a:solidFill>
              </a:rPr>
              <a:t>(3) Contours</a:t>
            </a:r>
            <a:r>
              <a:rPr lang="en-US" sz="2400" b="1" smtClean="0">
                <a:solidFill>
                  <a:srgbClr val="990000"/>
                </a:solidFill>
              </a:rPr>
              <a:t> - smooth and regular/small AP diameter </a:t>
            </a:r>
          </a:p>
          <a:p>
            <a:pPr lvl="1">
              <a:lnSpc>
                <a:spcPct val="80000"/>
              </a:lnSpc>
              <a:buFontTx/>
              <a:buNone/>
            </a:pPr>
            <a:r>
              <a:rPr lang="en-US" b="1" smtClean="0">
                <a:solidFill>
                  <a:srgbClr val="990000"/>
                </a:solidFill>
              </a:rPr>
              <a:t>(4) Consistency</a:t>
            </a:r>
            <a:r>
              <a:rPr lang="en-US" sz="2400" b="1" smtClean="0">
                <a:solidFill>
                  <a:srgbClr val="990000"/>
                </a:solidFill>
              </a:rPr>
              <a:t> - firm </a:t>
            </a:r>
          </a:p>
          <a:p>
            <a:pPr lvl="1">
              <a:lnSpc>
                <a:spcPct val="80000"/>
              </a:lnSpc>
              <a:buFontTx/>
              <a:buNone/>
            </a:pPr>
            <a:r>
              <a:rPr lang="en-US" b="1" smtClean="0">
                <a:solidFill>
                  <a:srgbClr val="990000"/>
                </a:solidFill>
              </a:rPr>
              <a:t>(5) Mobility</a:t>
            </a:r>
            <a:r>
              <a:rPr lang="en-US" sz="2400" b="1" smtClean="0">
                <a:solidFill>
                  <a:srgbClr val="990000"/>
                </a:solidFill>
              </a:rPr>
              <a:t> - mobile in all places </a:t>
            </a:r>
          </a:p>
          <a:p>
            <a:pPr lvl="1">
              <a:lnSpc>
                <a:spcPct val="80000"/>
              </a:lnSpc>
              <a:buFontTx/>
              <a:buNone/>
            </a:pPr>
            <a:r>
              <a:rPr lang="en-US" b="1" smtClean="0">
                <a:solidFill>
                  <a:srgbClr val="990000"/>
                </a:solidFill>
              </a:rPr>
              <a:t>(6) Tenderness</a:t>
            </a:r>
            <a:r>
              <a:rPr lang="en-US" sz="2400" b="1" smtClean="0">
                <a:solidFill>
                  <a:srgbClr val="990000"/>
                </a:solidFill>
              </a:rPr>
              <a:t> - essentially non-tende</a:t>
            </a:r>
          </a:p>
          <a:p>
            <a:pPr lvl="1">
              <a:lnSpc>
                <a:spcPct val="80000"/>
              </a:lnSpc>
              <a:buFontTx/>
              <a:buNone/>
            </a:pPr>
            <a:r>
              <a:rPr lang="en-US" b="1" smtClean="0">
                <a:solidFill>
                  <a:srgbClr val="990000"/>
                </a:solidFill>
              </a:rPr>
              <a:t>(7) Cul-de-sac</a:t>
            </a:r>
            <a:r>
              <a:rPr lang="en-US" sz="2400" b="1" smtClean="0">
                <a:solidFill>
                  <a:srgbClr val="990000"/>
                </a:solidFill>
              </a:rPr>
              <a:t> - no masses behind uterus </a:t>
            </a:r>
            <a:endParaRPr lang="en-US" sz="2000" b="1" smtClean="0">
              <a:solidFill>
                <a:srgbClr val="990000"/>
              </a:solidFill>
            </a:endParaRPr>
          </a:p>
          <a:p>
            <a:pPr>
              <a:lnSpc>
                <a:spcPct val="80000"/>
              </a:lnSpc>
            </a:pPr>
            <a:endParaRPr lang="en-US" sz="2800" smtClean="0"/>
          </a:p>
        </p:txBody>
      </p:sp>
      <p:sp>
        <p:nvSpPr>
          <p:cNvPr id="5" name="Date Placeholder 3"/>
          <p:cNvSpPr>
            <a:spLocks noGrp="1"/>
          </p:cNvSpPr>
          <p:nvPr>
            <p:ph type="dt" sz="half" idx="10"/>
          </p:nvPr>
        </p:nvSpPr>
        <p:spPr/>
        <p:txBody>
          <a:bodyPr/>
          <a:lstStyle/>
          <a:p>
            <a:pPr>
              <a:defRPr/>
            </a:pPr>
            <a:fld id="{43784F1A-4AFC-4C13-8021-76EF761A8EED}" type="datetime1">
              <a:rPr lang="en-US"/>
              <a:pPr>
                <a:defRPr/>
              </a:pPr>
              <a:t>1/1/2020</a:t>
            </a:fld>
            <a:endParaRPr lang="en-US"/>
          </a:p>
        </p:txBody>
      </p:sp>
      <p:sp>
        <p:nvSpPr>
          <p:cNvPr id="6" name="Footer Placeholder 4"/>
          <p:cNvSpPr>
            <a:spLocks noGrp="1"/>
          </p:cNvSpPr>
          <p:nvPr>
            <p:ph type="ftr" sz="quarter" idx="11"/>
          </p:nvPr>
        </p:nvSpPr>
        <p:spPr/>
        <p:txBody>
          <a:bodyPr/>
          <a:lstStyle/>
          <a:p>
            <a:pPr>
              <a:defRPr/>
            </a:pPr>
            <a:r>
              <a:rPr lang="en-US"/>
              <a:t>DR.L.GIRIJA  SKHMC</a:t>
            </a:r>
          </a:p>
        </p:txBody>
      </p:sp>
      <p:sp>
        <p:nvSpPr>
          <p:cNvPr id="112644" name="Rectangle 2"/>
          <p:cNvSpPr>
            <a:spLocks noGrp="1" noChangeArrowheads="1"/>
          </p:cNvSpPr>
          <p:nvPr>
            <p:ph type="title"/>
          </p:nvPr>
        </p:nvSpPr>
        <p:spPr/>
        <p:txBody>
          <a:bodyPr>
            <a:normAutofit fontScale="90000"/>
          </a:bodyPr>
          <a:lstStyle/>
          <a:p>
            <a:r>
              <a:rPr lang="en-US" sz="3600" b="1" smtClean="0">
                <a:solidFill>
                  <a:srgbClr val="990000"/>
                </a:solidFill>
              </a:rPr>
              <a:t>b) Document the following normal findings: </a:t>
            </a:r>
            <a:br>
              <a:rPr lang="en-US" sz="3600" b="1" smtClean="0">
                <a:solidFill>
                  <a:srgbClr val="990000"/>
                </a:solidFill>
              </a:rPr>
            </a:br>
            <a:endParaRPr lang="en-US" sz="3600" b="1" smtClean="0">
              <a:solidFill>
                <a:srgbClr val="990000"/>
              </a:solidFill>
            </a:endParaRPr>
          </a:p>
        </p:txBody>
      </p:sp>
      <p:pic>
        <p:nvPicPr>
          <p:cNvPr id="112646" name="Picture 4" descr="Murphy say's welcome to our Dog House!"/>
          <p:cNvPicPr>
            <a:picLocks noChangeAspect="1" noChangeArrowheads="1" noCrop="1"/>
          </p:cNvPicPr>
          <p:nvPr/>
        </p:nvPicPr>
        <p:blipFill>
          <a:blip r:embed="rId2"/>
          <a:srcRect/>
          <a:stretch>
            <a:fillRect/>
          </a:stretch>
        </p:blipFill>
        <p:spPr bwMode="auto">
          <a:xfrm>
            <a:off x="6629400" y="4584700"/>
            <a:ext cx="1447800" cy="138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8" name="Rectangle 3"/>
          <p:cNvSpPr>
            <a:spLocks noGrp="1" noChangeArrowheads="1"/>
          </p:cNvSpPr>
          <p:nvPr>
            <p:ph idx="1"/>
          </p:nvPr>
        </p:nvSpPr>
        <p:spPr>
          <a:xfrm>
            <a:off x="914400" y="1066800"/>
            <a:ext cx="7543800" cy="5129213"/>
          </a:xfrm>
        </p:spPr>
        <p:txBody>
          <a:bodyPr/>
          <a:lstStyle/>
          <a:p>
            <a:pPr marL="990600" lvl="1" indent="-533400">
              <a:lnSpc>
                <a:spcPct val="90000"/>
              </a:lnSpc>
              <a:buFontTx/>
              <a:buNone/>
            </a:pPr>
            <a:r>
              <a:rPr lang="en-US" sz="2400" smtClean="0">
                <a:solidFill>
                  <a:schemeClr val="accent2"/>
                </a:solidFill>
              </a:rPr>
              <a:t>(</a:t>
            </a:r>
            <a:r>
              <a:rPr lang="en-US" sz="2400" smtClean="0">
                <a:solidFill>
                  <a:schemeClr val="tx2"/>
                </a:solidFill>
              </a:rPr>
              <a:t>1) Ovarian size - normal ovaries 2x2 cms. </a:t>
            </a:r>
          </a:p>
          <a:p>
            <a:pPr marL="990600" lvl="1" indent="-533400">
              <a:lnSpc>
                <a:spcPct val="90000"/>
              </a:lnSpc>
              <a:buFontTx/>
              <a:buNone/>
            </a:pPr>
            <a:r>
              <a:rPr lang="en-US" sz="2400" smtClean="0">
                <a:solidFill>
                  <a:schemeClr val="tx2"/>
                </a:solidFill>
              </a:rPr>
              <a:t>(2) Ovarian shape - almond shape </a:t>
            </a:r>
          </a:p>
          <a:p>
            <a:pPr marL="990600" lvl="1" indent="-533400">
              <a:lnSpc>
                <a:spcPct val="90000"/>
              </a:lnSpc>
              <a:buFontTx/>
              <a:buNone/>
            </a:pPr>
            <a:r>
              <a:rPr lang="en-US" sz="2400" smtClean="0">
                <a:solidFill>
                  <a:schemeClr val="tx2"/>
                </a:solidFill>
              </a:rPr>
              <a:t>(3) Adnexal tenderness - slight tenderness </a:t>
            </a:r>
          </a:p>
          <a:p>
            <a:pPr marL="990600" lvl="1" indent="-533400">
              <a:lnSpc>
                <a:spcPct val="90000"/>
              </a:lnSpc>
              <a:buFontTx/>
              <a:buNone/>
            </a:pPr>
            <a:r>
              <a:rPr lang="en-US" sz="2400" smtClean="0">
                <a:solidFill>
                  <a:schemeClr val="tx2"/>
                </a:solidFill>
              </a:rPr>
              <a:t>(4) Adnexal mobility - very mobile </a:t>
            </a:r>
          </a:p>
          <a:p>
            <a:pPr marL="990600" lvl="1" indent="-533400">
              <a:lnSpc>
                <a:spcPct val="90000"/>
              </a:lnSpc>
            </a:pPr>
            <a:r>
              <a:rPr lang="en-US" sz="2400" smtClean="0">
                <a:solidFill>
                  <a:srgbClr val="990000"/>
                </a:solidFill>
              </a:rPr>
              <a:t>(1) Pathologic ovarian cyst: enlarged, bilateral, distensible, &gt; 4 cms. </a:t>
            </a:r>
          </a:p>
          <a:p>
            <a:pPr marL="990600" lvl="1" indent="-533400">
              <a:lnSpc>
                <a:spcPct val="90000"/>
              </a:lnSpc>
            </a:pPr>
            <a:r>
              <a:rPr lang="en-US" sz="2400" smtClean="0">
                <a:solidFill>
                  <a:srgbClr val="990000"/>
                </a:solidFill>
              </a:rPr>
              <a:t>(2) Functional ovarian cyst: &lt; 4 cms., regular contour, distensible </a:t>
            </a:r>
          </a:p>
          <a:p>
            <a:pPr marL="990600" lvl="1" indent="-533400">
              <a:lnSpc>
                <a:spcPct val="90000"/>
              </a:lnSpc>
            </a:pPr>
            <a:r>
              <a:rPr lang="en-US" sz="2400" smtClean="0">
                <a:solidFill>
                  <a:srgbClr val="990000"/>
                </a:solidFill>
              </a:rPr>
              <a:t>(3) Ovarian Cancer: enlarged, irregular, bilateral contiguous with uterus </a:t>
            </a:r>
          </a:p>
          <a:p>
            <a:pPr marL="990600" lvl="1" indent="-533400">
              <a:lnSpc>
                <a:spcPct val="90000"/>
              </a:lnSpc>
            </a:pPr>
            <a:r>
              <a:rPr lang="en-US" sz="2400" smtClean="0">
                <a:solidFill>
                  <a:srgbClr val="990000"/>
                </a:solidFill>
              </a:rPr>
              <a:t>(4) Pelvic adhesions: decreased mobility </a:t>
            </a:r>
          </a:p>
          <a:p>
            <a:pPr marL="990600" lvl="1" indent="-533400">
              <a:lnSpc>
                <a:spcPct val="90000"/>
              </a:lnSpc>
            </a:pPr>
            <a:r>
              <a:rPr lang="en-US" sz="2400" smtClean="0">
                <a:solidFill>
                  <a:srgbClr val="990000"/>
                </a:solidFill>
              </a:rPr>
              <a:t>(5) Ectopic pregnancy: mass tender </a:t>
            </a:r>
          </a:p>
          <a:p>
            <a:pPr marL="990600" lvl="1" indent="-533400">
              <a:lnSpc>
                <a:spcPct val="90000"/>
              </a:lnSpc>
            </a:pPr>
            <a:r>
              <a:rPr lang="en-US" sz="2400" smtClean="0">
                <a:solidFill>
                  <a:srgbClr val="990000"/>
                </a:solidFill>
              </a:rPr>
              <a:t>(6) Endometriosis: decreased mobility, possible mass </a:t>
            </a:r>
          </a:p>
        </p:txBody>
      </p:sp>
      <p:sp>
        <p:nvSpPr>
          <p:cNvPr id="3" name="Date Placeholder 3"/>
          <p:cNvSpPr>
            <a:spLocks noGrp="1"/>
          </p:cNvSpPr>
          <p:nvPr>
            <p:ph type="dt" sz="half" idx="10"/>
          </p:nvPr>
        </p:nvSpPr>
        <p:spPr/>
        <p:txBody>
          <a:bodyPr/>
          <a:lstStyle/>
          <a:p>
            <a:pPr>
              <a:defRPr/>
            </a:pPr>
            <a:fld id="{F7320927-0A4C-4637-9613-7B2F4656165A}" type="datetime1">
              <a:rPr lang="en-US"/>
              <a:pPr>
                <a:defRPr/>
              </a:pPr>
              <a:t>1/1/2020</a:t>
            </a:fld>
            <a:endParaRPr lang="en-US"/>
          </a:p>
        </p:txBody>
      </p:sp>
      <p:sp>
        <p:nvSpPr>
          <p:cNvPr id="4" name="Footer Placeholder 4"/>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2" name="Rectangle 3"/>
          <p:cNvSpPr>
            <a:spLocks noGrp="1" noChangeArrowheads="1"/>
          </p:cNvSpPr>
          <p:nvPr>
            <p:ph idx="1"/>
          </p:nvPr>
        </p:nvSpPr>
        <p:spPr>
          <a:xfrm>
            <a:off x="685800" y="990600"/>
            <a:ext cx="7772400" cy="3886200"/>
          </a:xfrm>
        </p:spPr>
        <p:txBody>
          <a:bodyPr/>
          <a:lstStyle/>
          <a:p>
            <a:pPr marL="990600" lvl="1" indent="-533400"/>
            <a:r>
              <a:rPr lang="en-US" smtClean="0">
                <a:solidFill>
                  <a:srgbClr val="990000"/>
                </a:solidFill>
              </a:rPr>
              <a:t>(1) rectal sphincter tone </a:t>
            </a:r>
          </a:p>
          <a:p>
            <a:pPr marL="990600" lvl="1" indent="-533400"/>
            <a:r>
              <a:rPr lang="en-US" smtClean="0">
                <a:solidFill>
                  <a:srgbClr val="990000"/>
                </a:solidFill>
              </a:rPr>
              <a:t>(2) rectal masses </a:t>
            </a:r>
          </a:p>
          <a:p>
            <a:pPr marL="990600" lvl="1" indent="-533400"/>
            <a:r>
              <a:rPr lang="en-US" smtClean="0">
                <a:solidFill>
                  <a:srgbClr val="990000"/>
                </a:solidFill>
              </a:rPr>
              <a:t>(3) Recto vaginal septum </a:t>
            </a:r>
          </a:p>
          <a:p>
            <a:pPr marL="990600" lvl="1" indent="-533400"/>
            <a:r>
              <a:rPr lang="en-US" smtClean="0">
                <a:solidFill>
                  <a:srgbClr val="990000"/>
                </a:solidFill>
              </a:rPr>
              <a:t>(4) cul-de-sac masses </a:t>
            </a:r>
          </a:p>
          <a:p>
            <a:pPr marL="990600" lvl="1" indent="-533400"/>
            <a:r>
              <a:rPr lang="en-US" smtClean="0">
                <a:solidFill>
                  <a:srgbClr val="990000"/>
                </a:solidFill>
              </a:rPr>
              <a:t>(5) posterior uterine contours </a:t>
            </a:r>
          </a:p>
          <a:p>
            <a:pPr marL="990600" lvl="1" indent="-533400"/>
            <a:r>
              <a:rPr lang="en-US" smtClean="0">
                <a:solidFill>
                  <a:srgbClr val="990000"/>
                </a:solidFill>
              </a:rPr>
              <a:t>(6) fundal uterine contours </a:t>
            </a:r>
          </a:p>
          <a:p>
            <a:pPr marL="990600" lvl="1" indent="-533400"/>
            <a:r>
              <a:rPr lang="en-US" smtClean="0">
                <a:solidFill>
                  <a:srgbClr val="990000"/>
                </a:solidFill>
              </a:rPr>
              <a:t>(7) hem occult </a:t>
            </a:r>
          </a:p>
        </p:txBody>
      </p:sp>
      <p:sp>
        <p:nvSpPr>
          <p:cNvPr id="3" name="Date Placeholder 3"/>
          <p:cNvSpPr>
            <a:spLocks noGrp="1"/>
          </p:cNvSpPr>
          <p:nvPr>
            <p:ph type="dt" sz="half" idx="10"/>
          </p:nvPr>
        </p:nvSpPr>
        <p:spPr/>
        <p:txBody>
          <a:bodyPr/>
          <a:lstStyle/>
          <a:p>
            <a:pPr>
              <a:defRPr/>
            </a:pPr>
            <a:fld id="{926A06D0-59BD-4647-B483-EE5B827DE800}" type="datetime1">
              <a:rPr lang="en-US"/>
              <a:pPr>
                <a:defRPr/>
              </a:pPr>
              <a:t>1/1/2020</a:t>
            </a:fld>
            <a:endParaRPr lang="en-US"/>
          </a:p>
        </p:txBody>
      </p:sp>
      <p:sp>
        <p:nvSpPr>
          <p:cNvPr id="4" name="Footer Placeholder 4"/>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7" name="Rectangle 3"/>
          <p:cNvSpPr>
            <a:spLocks noGrp="1" noChangeArrowheads="1"/>
          </p:cNvSpPr>
          <p:nvPr>
            <p:ph idx="1"/>
          </p:nvPr>
        </p:nvSpPr>
        <p:spPr>
          <a:xfrm>
            <a:off x="838200" y="1447800"/>
            <a:ext cx="7772400" cy="5105400"/>
          </a:xfrm>
        </p:spPr>
        <p:txBody>
          <a:bodyPr/>
          <a:lstStyle/>
          <a:p>
            <a:pPr marL="990600" lvl="1" indent="-533400">
              <a:lnSpc>
                <a:spcPct val="80000"/>
              </a:lnSpc>
              <a:buFontTx/>
              <a:buNone/>
            </a:pPr>
            <a:endParaRPr lang="en-US" sz="2000" b="1" smtClean="0">
              <a:solidFill>
                <a:schemeClr val="accent2"/>
              </a:solidFill>
            </a:endParaRPr>
          </a:p>
          <a:p>
            <a:pPr marL="990600" lvl="1" indent="-533400">
              <a:lnSpc>
                <a:spcPct val="80000"/>
              </a:lnSpc>
              <a:buFontTx/>
              <a:buNone/>
            </a:pPr>
            <a:r>
              <a:rPr lang="en-US" sz="2400" b="1" smtClean="0">
                <a:solidFill>
                  <a:schemeClr val="tx2"/>
                </a:solidFill>
              </a:rPr>
              <a:t>a) Move abdominal wall laterally and move vaginal fingers into lateral fornices. Attempt to entrap adnexal structures between fingertip. Repeat contra lateral side. </a:t>
            </a:r>
          </a:p>
          <a:p>
            <a:pPr marL="990600" lvl="1" indent="-533400">
              <a:lnSpc>
                <a:spcPct val="80000"/>
              </a:lnSpc>
              <a:buFontTx/>
              <a:buNone/>
            </a:pPr>
            <a:r>
              <a:rPr lang="en-US" sz="2400" b="1" smtClean="0">
                <a:solidFill>
                  <a:schemeClr val="tx2"/>
                </a:solidFill>
              </a:rPr>
              <a:t>b) Note the following normal findings: </a:t>
            </a:r>
          </a:p>
          <a:p>
            <a:pPr marL="990600" lvl="1" indent="-533400">
              <a:lnSpc>
                <a:spcPct val="80000"/>
              </a:lnSpc>
              <a:buFontTx/>
              <a:buNone/>
            </a:pPr>
            <a:r>
              <a:rPr lang="en-US" sz="2400" b="1" smtClean="0">
                <a:solidFill>
                  <a:schemeClr val="tx2"/>
                </a:solidFill>
              </a:rPr>
              <a:t>c) Abnormal findings include:</a:t>
            </a:r>
            <a:r>
              <a:rPr lang="en-US" sz="2400" b="1" smtClean="0">
                <a:solidFill>
                  <a:schemeClr val="accent2"/>
                </a:solidFill>
              </a:rPr>
              <a:t> </a:t>
            </a:r>
          </a:p>
          <a:p>
            <a:pPr marL="990600" lvl="1" indent="-533400">
              <a:lnSpc>
                <a:spcPct val="80000"/>
              </a:lnSpc>
              <a:buFontTx/>
              <a:buNone/>
            </a:pPr>
            <a:r>
              <a:rPr lang="en-US" sz="2400" b="1" smtClean="0">
                <a:solidFill>
                  <a:srgbClr val="990000"/>
                </a:solidFill>
              </a:rPr>
              <a:t>a) Change gloves and place lubricated middle finger in rectum and index finger in vagina. Sweep from side to side and use abdominal hand to bring uterus and adnexa towards vaginorectal hand. </a:t>
            </a:r>
          </a:p>
          <a:p>
            <a:pPr marL="990600" lvl="1" indent="-533400">
              <a:lnSpc>
                <a:spcPct val="80000"/>
              </a:lnSpc>
              <a:buFontTx/>
              <a:buNone/>
            </a:pPr>
            <a:r>
              <a:rPr lang="en-US" sz="2400" b="1" smtClean="0">
                <a:solidFill>
                  <a:srgbClr val="990000"/>
                </a:solidFill>
              </a:rPr>
              <a:t>b) Evaluate: </a:t>
            </a:r>
          </a:p>
          <a:p>
            <a:pPr marL="990600" lvl="1" indent="-533400">
              <a:lnSpc>
                <a:spcPct val="80000"/>
              </a:lnSpc>
              <a:buFontTx/>
              <a:buNone/>
            </a:pPr>
            <a:r>
              <a:rPr lang="en-US" sz="2400" b="1" smtClean="0">
                <a:solidFill>
                  <a:srgbClr val="990000"/>
                </a:solidFill>
              </a:rPr>
              <a:t>3. Palpate Adnexa via bimanual exam </a:t>
            </a:r>
          </a:p>
          <a:p>
            <a:pPr marL="990600" lvl="1" indent="-533400">
              <a:lnSpc>
                <a:spcPct val="80000"/>
              </a:lnSpc>
              <a:buFontTx/>
              <a:buNone/>
            </a:pPr>
            <a:endParaRPr lang="en-US" sz="2400" b="1" smtClean="0">
              <a:solidFill>
                <a:srgbClr val="990000"/>
              </a:solidFill>
            </a:endParaRPr>
          </a:p>
        </p:txBody>
      </p:sp>
      <p:sp>
        <p:nvSpPr>
          <p:cNvPr id="4" name="Date Placeholder 3"/>
          <p:cNvSpPr>
            <a:spLocks noGrp="1"/>
          </p:cNvSpPr>
          <p:nvPr>
            <p:ph type="dt" sz="half" idx="10"/>
          </p:nvPr>
        </p:nvSpPr>
        <p:spPr/>
        <p:txBody>
          <a:bodyPr/>
          <a:lstStyle/>
          <a:p>
            <a:pPr>
              <a:defRPr/>
            </a:pPr>
            <a:fld id="{0AC7A1D2-9B1E-4F23-BE16-6818F4E698B0}"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115716" name="Rectangle 2"/>
          <p:cNvSpPr>
            <a:spLocks noGrp="1" noChangeArrowheads="1"/>
          </p:cNvSpPr>
          <p:nvPr>
            <p:ph type="title"/>
          </p:nvPr>
        </p:nvSpPr>
        <p:spPr>
          <a:xfrm>
            <a:off x="1219200" y="228600"/>
            <a:ext cx="7239000" cy="1143000"/>
          </a:xfrm>
        </p:spPr>
        <p:txBody>
          <a:bodyPr>
            <a:normAutofit fontScale="90000"/>
          </a:bodyPr>
          <a:lstStyle/>
          <a:p>
            <a:r>
              <a:rPr lang="en-US" sz="3600" smtClean="0">
                <a:solidFill>
                  <a:srgbClr val="990000"/>
                </a:solidFill>
              </a:rPr>
              <a:t>Common abnormal findings include </a:t>
            </a:r>
            <a:br>
              <a:rPr lang="en-US" sz="3600" smtClean="0">
                <a:solidFill>
                  <a:srgbClr val="990000"/>
                </a:solidFill>
              </a:rPr>
            </a:br>
            <a:r>
              <a:rPr lang="en-US" sz="3600" smtClean="0">
                <a:solidFill>
                  <a:srgbClr val="990000"/>
                </a:solidFill>
              </a:rPr>
              <a:t>            </a:t>
            </a:r>
            <a:r>
              <a:rPr lang="en-US" sz="3600" u="sng" smtClean="0">
                <a:solidFill>
                  <a:srgbClr val="990000"/>
                </a:solidFill>
              </a:rPr>
              <a:t>(Bimanual examination)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41" name="Rectangle 3"/>
          <p:cNvSpPr>
            <a:spLocks noGrp="1" noChangeArrowheads="1"/>
          </p:cNvSpPr>
          <p:nvPr>
            <p:ph idx="1"/>
          </p:nvPr>
        </p:nvSpPr>
        <p:spPr/>
        <p:txBody>
          <a:bodyPr/>
          <a:lstStyle/>
          <a:p>
            <a:pPr lvl="1">
              <a:buFontTx/>
              <a:buNone/>
            </a:pPr>
            <a:endParaRPr lang="en-US" b="1" smtClean="0">
              <a:solidFill>
                <a:srgbClr val="990000"/>
              </a:solidFill>
            </a:endParaRPr>
          </a:p>
          <a:p>
            <a:pPr lvl="1">
              <a:buFontTx/>
              <a:buNone/>
            </a:pPr>
            <a:r>
              <a:rPr lang="en-US" b="1" smtClean="0">
                <a:solidFill>
                  <a:srgbClr val="990000"/>
                </a:solidFill>
              </a:rPr>
              <a:t>(1) rectal CA </a:t>
            </a:r>
          </a:p>
          <a:p>
            <a:pPr lvl="1">
              <a:buFontTx/>
              <a:buNone/>
            </a:pPr>
            <a:r>
              <a:rPr lang="en-US" b="1" smtClean="0">
                <a:solidFill>
                  <a:srgbClr val="990000"/>
                </a:solidFill>
              </a:rPr>
              <a:t>(2) Recto vaginal fistula - weak septum, </a:t>
            </a:r>
          </a:p>
          <a:p>
            <a:pPr lvl="1">
              <a:buFontTx/>
              <a:buNone/>
            </a:pPr>
            <a:r>
              <a:rPr lang="en-US" b="1" smtClean="0">
                <a:solidFill>
                  <a:srgbClr val="990000"/>
                </a:solidFill>
              </a:rPr>
              <a:t>      express stool through vagina </a:t>
            </a:r>
          </a:p>
          <a:p>
            <a:pPr lvl="1">
              <a:buFontTx/>
              <a:buNone/>
            </a:pPr>
            <a:r>
              <a:rPr lang="en-US" b="1" smtClean="0">
                <a:solidFill>
                  <a:srgbClr val="990000"/>
                </a:solidFill>
              </a:rPr>
              <a:t>(3) fundal/posterior fibroids </a:t>
            </a:r>
          </a:p>
          <a:p>
            <a:pPr lvl="1">
              <a:buFontTx/>
              <a:buNone/>
            </a:pPr>
            <a:r>
              <a:rPr lang="en-US" b="1" smtClean="0">
                <a:solidFill>
                  <a:srgbClr val="990000"/>
                </a:solidFill>
              </a:rPr>
              <a:t>(4) cul-de-sac mass </a:t>
            </a:r>
          </a:p>
          <a:p>
            <a:endParaRPr lang="en-US" smtClean="0"/>
          </a:p>
        </p:txBody>
      </p:sp>
      <p:sp>
        <p:nvSpPr>
          <p:cNvPr id="4" name="Date Placeholder 3"/>
          <p:cNvSpPr>
            <a:spLocks noGrp="1"/>
          </p:cNvSpPr>
          <p:nvPr>
            <p:ph type="dt" sz="half" idx="10"/>
          </p:nvPr>
        </p:nvSpPr>
        <p:spPr/>
        <p:txBody>
          <a:bodyPr/>
          <a:lstStyle/>
          <a:p>
            <a:pPr>
              <a:defRPr/>
            </a:pPr>
            <a:fld id="{6EE16164-F3E7-4317-9479-5ACA88FB59FE}"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116740" name="Rectangle 2"/>
          <p:cNvSpPr>
            <a:spLocks noGrp="1" noChangeArrowheads="1"/>
          </p:cNvSpPr>
          <p:nvPr>
            <p:ph type="title"/>
          </p:nvPr>
        </p:nvSpPr>
        <p:spPr/>
        <p:txBody>
          <a:bodyPr/>
          <a:lstStyle/>
          <a:p>
            <a:r>
              <a:rPr lang="en-US" b="1" smtClean="0">
                <a:solidFill>
                  <a:srgbClr val="990000"/>
                </a:solidFill>
              </a:rPr>
              <a:t>4. Recto vaginal Exam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4" name="Rectangle 3"/>
          <p:cNvSpPr>
            <a:spLocks noGrp="1" noChangeArrowheads="1"/>
          </p:cNvSpPr>
          <p:nvPr>
            <p:ph idx="1"/>
          </p:nvPr>
        </p:nvSpPr>
        <p:spPr>
          <a:xfrm>
            <a:off x="685800" y="914400"/>
            <a:ext cx="7772400" cy="5281613"/>
          </a:xfrm>
        </p:spPr>
        <p:txBody>
          <a:bodyPr/>
          <a:lstStyle/>
          <a:p>
            <a:pPr marL="990600" lvl="1" indent="-533400">
              <a:lnSpc>
                <a:spcPct val="90000"/>
              </a:lnSpc>
            </a:pPr>
            <a:r>
              <a:rPr lang="en-US" sz="2400" smtClean="0">
                <a:solidFill>
                  <a:srgbClr val="990000"/>
                </a:solidFill>
              </a:rPr>
              <a:t>(1) Pregnancy - enlarged, soft, globular </a:t>
            </a:r>
          </a:p>
          <a:p>
            <a:pPr marL="990600" lvl="1" indent="-533400">
              <a:lnSpc>
                <a:spcPct val="90000"/>
              </a:lnSpc>
            </a:pPr>
            <a:r>
              <a:rPr lang="en-US" sz="2400" smtClean="0">
                <a:solidFill>
                  <a:srgbClr val="990000"/>
                </a:solidFill>
              </a:rPr>
              <a:t>(a) 8-week size: large orange </a:t>
            </a:r>
          </a:p>
          <a:p>
            <a:pPr marL="990600" lvl="1" indent="-533400">
              <a:lnSpc>
                <a:spcPct val="90000"/>
              </a:lnSpc>
            </a:pPr>
            <a:r>
              <a:rPr lang="en-US" sz="2400" smtClean="0">
                <a:solidFill>
                  <a:srgbClr val="990000"/>
                </a:solidFill>
              </a:rPr>
              <a:t>(b) 10-week size: at symphysis </a:t>
            </a:r>
          </a:p>
          <a:p>
            <a:pPr marL="990600" lvl="1" indent="-533400">
              <a:lnSpc>
                <a:spcPct val="90000"/>
              </a:lnSpc>
            </a:pPr>
            <a:r>
              <a:rPr lang="en-US" sz="2400" smtClean="0">
                <a:solidFill>
                  <a:srgbClr val="990000"/>
                </a:solidFill>
              </a:rPr>
              <a:t>(c) 20-week size: at umbilicus </a:t>
            </a:r>
          </a:p>
          <a:p>
            <a:pPr marL="990600" lvl="1" indent="-533400">
              <a:lnSpc>
                <a:spcPct val="90000"/>
              </a:lnSpc>
            </a:pPr>
            <a:r>
              <a:rPr lang="en-US" sz="2400" smtClean="0">
                <a:solidFill>
                  <a:srgbClr val="990000"/>
                </a:solidFill>
              </a:rPr>
              <a:t>(2) Fibroids - enlarged, irregular firm contours </a:t>
            </a:r>
          </a:p>
          <a:p>
            <a:pPr marL="990600" lvl="1" indent="-533400">
              <a:lnSpc>
                <a:spcPct val="90000"/>
              </a:lnSpc>
            </a:pPr>
            <a:r>
              <a:rPr lang="en-US" sz="2400" smtClean="0">
                <a:solidFill>
                  <a:srgbClr val="990000"/>
                </a:solidFill>
              </a:rPr>
              <a:t>(3) Extreme retroversion </a:t>
            </a:r>
          </a:p>
          <a:p>
            <a:pPr marL="990600" lvl="1" indent="-533400">
              <a:lnSpc>
                <a:spcPct val="90000"/>
              </a:lnSpc>
            </a:pPr>
            <a:r>
              <a:rPr lang="en-US" sz="2400" smtClean="0">
                <a:solidFill>
                  <a:srgbClr val="990000"/>
                </a:solidFill>
              </a:rPr>
              <a:t>(a) unable to palpate with abdominal hand, instead fundus palpated in cul-de-sac </a:t>
            </a:r>
          </a:p>
          <a:p>
            <a:pPr marL="990600" lvl="1" indent="-533400">
              <a:lnSpc>
                <a:spcPct val="90000"/>
              </a:lnSpc>
            </a:pPr>
            <a:r>
              <a:rPr lang="en-US" sz="2400" smtClean="0">
                <a:solidFill>
                  <a:srgbClr val="990000"/>
                </a:solidFill>
              </a:rPr>
              <a:t>(b) significant tenderness </a:t>
            </a:r>
          </a:p>
        </p:txBody>
      </p:sp>
      <p:sp>
        <p:nvSpPr>
          <p:cNvPr id="3" name="Date Placeholder 3"/>
          <p:cNvSpPr>
            <a:spLocks noGrp="1"/>
          </p:cNvSpPr>
          <p:nvPr>
            <p:ph type="dt" sz="half" idx="10"/>
          </p:nvPr>
        </p:nvSpPr>
        <p:spPr/>
        <p:txBody>
          <a:bodyPr/>
          <a:lstStyle/>
          <a:p>
            <a:pPr>
              <a:defRPr/>
            </a:pPr>
            <a:fld id="{91811EB1-8ADF-41C7-8934-BC0E59E1C219}" type="datetime1">
              <a:rPr lang="en-US"/>
              <a:pPr>
                <a:defRPr/>
              </a:pPr>
              <a:t>1/1/2020</a:t>
            </a:fld>
            <a:endParaRPr lang="en-US"/>
          </a:p>
        </p:txBody>
      </p:sp>
      <p:sp>
        <p:nvSpPr>
          <p:cNvPr id="4" name="Footer Placeholder 4"/>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9" name="Rectangle 3"/>
          <p:cNvSpPr>
            <a:spLocks noGrp="1" noChangeArrowheads="1"/>
          </p:cNvSpPr>
          <p:nvPr>
            <p:ph idx="1"/>
          </p:nvPr>
        </p:nvSpPr>
        <p:spPr/>
        <p:txBody>
          <a:bodyPr/>
          <a:lstStyle/>
          <a:p>
            <a:pPr lvl="1"/>
            <a:r>
              <a:rPr lang="en-US" smtClean="0">
                <a:solidFill>
                  <a:srgbClr val="990000"/>
                </a:solidFill>
              </a:rPr>
              <a:t>(4) Adenomyosis - soft, globular, tender uterus </a:t>
            </a:r>
          </a:p>
          <a:p>
            <a:pPr lvl="1"/>
            <a:r>
              <a:rPr lang="en-US" smtClean="0">
                <a:solidFill>
                  <a:srgbClr val="990000"/>
                </a:solidFill>
              </a:rPr>
              <a:t>(5) Uterine Cancer - enlarged soft uterus with abnormal uterine bleeding </a:t>
            </a:r>
          </a:p>
          <a:p>
            <a:pPr lvl="1"/>
            <a:r>
              <a:rPr lang="en-US" smtClean="0">
                <a:solidFill>
                  <a:srgbClr val="990000"/>
                </a:solidFill>
              </a:rPr>
              <a:t>(6) Pelvic adhesions-decreased mobility </a:t>
            </a:r>
          </a:p>
          <a:p>
            <a:pPr lvl="1"/>
            <a:r>
              <a:rPr lang="en-US" smtClean="0">
                <a:solidFill>
                  <a:srgbClr val="990000"/>
                </a:solidFill>
              </a:rPr>
              <a:t>(7) Uterine prolapse - cervix in lower vagina </a:t>
            </a:r>
          </a:p>
          <a:p>
            <a:pPr lvl="1"/>
            <a:r>
              <a:rPr lang="en-US" smtClean="0">
                <a:solidFill>
                  <a:srgbClr val="990000"/>
                </a:solidFill>
              </a:rPr>
              <a:t>(8) Postmenopausal uterine atrophy - small uterus </a:t>
            </a:r>
          </a:p>
          <a:p>
            <a:pPr lvl="1"/>
            <a:r>
              <a:rPr lang="en-US" smtClean="0">
                <a:solidFill>
                  <a:srgbClr val="990000"/>
                </a:solidFill>
              </a:rPr>
              <a:t>(9) Endometritis - tender, boggy uterus </a:t>
            </a:r>
          </a:p>
          <a:p>
            <a:endParaRPr lang="en-US" smtClean="0"/>
          </a:p>
        </p:txBody>
      </p:sp>
      <p:sp>
        <p:nvSpPr>
          <p:cNvPr id="4" name="Date Placeholder 3"/>
          <p:cNvSpPr>
            <a:spLocks noGrp="1"/>
          </p:cNvSpPr>
          <p:nvPr>
            <p:ph type="dt" sz="half" idx="10"/>
          </p:nvPr>
        </p:nvSpPr>
        <p:spPr/>
        <p:txBody>
          <a:bodyPr/>
          <a:lstStyle/>
          <a:p>
            <a:pPr>
              <a:defRPr/>
            </a:pPr>
            <a:fld id="{C9A9525E-4F45-4680-9649-05E72A56D089}"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118788" name="Rectangle 2"/>
          <p:cNvSpPr>
            <a:spLocks noGrp="1" noChangeArrowheads="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3" name="Rectangle 3"/>
          <p:cNvSpPr>
            <a:spLocks noGrp="1" noChangeArrowheads="1"/>
          </p:cNvSpPr>
          <p:nvPr>
            <p:ph idx="1"/>
          </p:nvPr>
        </p:nvSpPr>
        <p:spPr/>
        <p:txBody>
          <a:bodyPr/>
          <a:lstStyle/>
          <a:p>
            <a:r>
              <a:rPr lang="en-US" smtClean="0">
                <a:solidFill>
                  <a:srgbClr val="990000"/>
                </a:solidFill>
              </a:rPr>
              <a:t>Replace the drape and assist the patient to remove her feet from the stirrups and sit up. </a:t>
            </a:r>
          </a:p>
          <a:p>
            <a:r>
              <a:rPr lang="en-US" b="1" smtClean="0">
                <a:solidFill>
                  <a:srgbClr val="990000"/>
                </a:solidFill>
              </a:rPr>
              <a:t>Reassure the patient</a:t>
            </a:r>
            <a:r>
              <a:rPr lang="en-US" smtClean="0">
                <a:solidFill>
                  <a:srgbClr val="990000"/>
                </a:solidFill>
              </a:rPr>
              <a:t>, if the exam is normal, say so. </a:t>
            </a:r>
          </a:p>
          <a:p>
            <a:r>
              <a:rPr lang="en-US" smtClean="0">
                <a:solidFill>
                  <a:srgbClr val="990000"/>
                </a:solidFill>
              </a:rPr>
              <a:t>Leave the room and allow the patient to dress before continuing with the consultation </a:t>
            </a:r>
          </a:p>
        </p:txBody>
      </p:sp>
      <p:sp>
        <p:nvSpPr>
          <p:cNvPr id="4" name="Date Placeholder 3"/>
          <p:cNvSpPr>
            <a:spLocks noGrp="1"/>
          </p:cNvSpPr>
          <p:nvPr>
            <p:ph type="dt" sz="half" idx="10"/>
          </p:nvPr>
        </p:nvSpPr>
        <p:spPr/>
        <p:txBody>
          <a:bodyPr/>
          <a:lstStyle/>
          <a:p>
            <a:pPr>
              <a:defRPr/>
            </a:pPr>
            <a:fld id="{6C89F166-92FD-4852-B301-F165667865F2}" type="datetime1">
              <a:rPr lang="en-US"/>
              <a:pPr>
                <a:defRPr/>
              </a:pPr>
              <a:t>1/1/2020</a:t>
            </a:fld>
            <a:endParaRPr lang="en-US"/>
          </a:p>
        </p:txBody>
      </p:sp>
      <p:sp>
        <p:nvSpPr>
          <p:cNvPr id="5" name="Footer Placeholder 4"/>
          <p:cNvSpPr>
            <a:spLocks noGrp="1"/>
          </p:cNvSpPr>
          <p:nvPr>
            <p:ph type="ftr" sz="quarter" idx="11"/>
          </p:nvPr>
        </p:nvSpPr>
        <p:spPr/>
        <p:txBody>
          <a:bodyPr/>
          <a:lstStyle/>
          <a:p>
            <a:pPr>
              <a:defRPr/>
            </a:pPr>
            <a:r>
              <a:rPr lang="en-US"/>
              <a:t>DR.L.GIRIJA  SKHMC</a:t>
            </a:r>
          </a:p>
        </p:txBody>
      </p:sp>
      <p:sp>
        <p:nvSpPr>
          <p:cNvPr id="119812" name="Rectangle 2"/>
          <p:cNvSpPr>
            <a:spLocks noGrp="1" noChangeArrowheads="1"/>
          </p:cNvSpPr>
          <p:nvPr>
            <p:ph type="title"/>
          </p:nvPr>
        </p:nvSpPr>
        <p:spPr/>
        <p:txBody>
          <a:bodyPr>
            <a:normAutofit fontScale="90000"/>
          </a:bodyPr>
          <a:lstStyle/>
          <a:p>
            <a:r>
              <a:rPr lang="en-US" sz="4000" b="1" smtClean="0">
                <a:solidFill>
                  <a:srgbClr val="990000"/>
                </a:solidFill>
              </a:rPr>
              <a:t>Finishing Up</a:t>
            </a:r>
            <a:r>
              <a:rPr lang="en-US" sz="4000" smtClean="0">
                <a:solidFill>
                  <a:srgbClr val="990000"/>
                </a:solidFill>
              </a:rPr>
              <a:t/>
            </a:r>
            <a:br>
              <a:rPr lang="en-US" sz="4000" smtClean="0">
                <a:solidFill>
                  <a:srgbClr val="990000"/>
                </a:solidFill>
              </a:rPr>
            </a:br>
            <a:endParaRPr lang="en-US" sz="4000" smtClean="0">
              <a:solidFill>
                <a:srgbClr val="99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6" name="Picture 3"/>
          <p:cNvPicPr>
            <a:picLocks noGrp="1" noChangeAspect="1" noChangeArrowheads="1"/>
          </p:cNvPicPr>
          <p:nvPr>
            <p:ph idx="1"/>
          </p:nvPr>
        </p:nvPicPr>
        <p:blipFill>
          <a:blip r:embed="rId2"/>
          <a:srcRect/>
          <a:stretch>
            <a:fillRect/>
          </a:stretch>
        </p:blipFill>
        <p:spPr>
          <a:xfrm>
            <a:off x="0" y="0"/>
            <a:ext cx="9144000" cy="6858000"/>
          </a:xfrm>
        </p:spPr>
      </p:pic>
      <p:sp>
        <p:nvSpPr>
          <p:cNvPr id="3" name="Date Placeholder 3"/>
          <p:cNvSpPr>
            <a:spLocks noGrp="1"/>
          </p:cNvSpPr>
          <p:nvPr>
            <p:ph type="dt" sz="half" idx="10"/>
          </p:nvPr>
        </p:nvSpPr>
        <p:spPr/>
        <p:txBody>
          <a:bodyPr/>
          <a:lstStyle/>
          <a:p>
            <a:pPr>
              <a:defRPr/>
            </a:pPr>
            <a:fld id="{D7836900-C4B1-443C-AA1F-E89E92687121}" type="datetime1">
              <a:rPr lang="en-US"/>
              <a:pPr>
                <a:defRPr/>
              </a:pPr>
              <a:t>1/1/2020</a:t>
            </a:fld>
            <a:endParaRPr lang="en-US"/>
          </a:p>
        </p:txBody>
      </p:sp>
      <p:sp>
        <p:nvSpPr>
          <p:cNvPr id="4" name="Footer Placeholder 5"/>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4">
            <a:hlinkClick r:id="" action="ppaction://ole?verb=0"/>
          </p:cNvPr>
          <p:cNvGraphicFramePr>
            <a:graphicFrameLocks noGrp="1"/>
          </p:cNvGraphicFramePr>
          <p:nvPr>
            <p:ph idx="1"/>
          </p:nvPr>
        </p:nvGraphicFramePr>
        <p:xfrm>
          <a:off x="122238" y="565150"/>
          <a:ext cx="9020175" cy="5573713"/>
        </p:xfrm>
        <a:graphic>
          <a:graphicData uri="http://schemas.openxmlformats.org/presentationml/2006/ole">
            <mc:AlternateContent xmlns:mc="http://schemas.openxmlformats.org/markup-compatibility/2006">
              <mc:Choice xmlns:v="urn:schemas-microsoft-com:vml" Requires="v">
                <p:oleObj spid="_x0000_s1028" name="Document" r:id="rId3" imgW="7975147" imgH="4928290" progId="Word.Document.8">
                  <p:embed/>
                </p:oleObj>
              </mc:Choice>
              <mc:Fallback>
                <p:oleObj name="Document" r:id="rId3" imgW="7975147" imgH="4928290"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8" y="565150"/>
                        <a:ext cx="9020175" cy="557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Date Placeholder 3"/>
          <p:cNvSpPr>
            <a:spLocks noGrp="1"/>
          </p:cNvSpPr>
          <p:nvPr>
            <p:ph type="dt" sz="half" idx="10"/>
          </p:nvPr>
        </p:nvSpPr>
        <p:spPr/>
        <p:txBody>
          <a:bodyPr/>
          <a:lstStyle/>
          <a:p>
            <a:pPr>
              <a:defRPr/>
            </a:pPr>
            <a:fld id="{055139D9-001F-4CC6-9FC4-E980AE0912B8}" type="datetime1">
              <a:rPr lang="en-US"/>
              <a:pPr>
                <a:defRPr/>
              </a:pPr>
              <a:t>1/1/2020</a:t>
            </a:fld>
            <a:endParaRPr lang="en-US"/>
          </a:p>
        </p:txBody>
      </p:sp>
      <p:sp>
        <p:nvSpPr>
          <p:cNvPr id="4" name="Footer Placeholder 5"/>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4">
            <a:hlinkClick r:id="" action="ppaction://ole?verb=0"/>
          </p:cNvPr>
          <p:cNvGraphicFramePr>
            <a:graphicFrameLocks noGrp="1"/>
          </p:cNvGraphicFramePr>
          <p:nvPr>
            <p:ph idx="1"/>
          </p:nvPr>
        </p:nvGraphicFramePr>
        <p:xfrm>
          <a:off x="1752600" y="1095375"/>
          <a:ext cx="7391400" cy="4818063"/>
        </p:xfrm>
        <a:graphic>
          <a:graphicData uri="http://schemas.openxmlformats.org/presentationml/2006/ole">
            <mc:AlternateContent xmlns:mc="http://schemas.openxmlformats.org/markup-compatibility/2006">
              <mc:Choice xmlns:v="urn:schemas-microsoft-com:vml" Requires="v">
                <p:oleObj spid="_x0000_s2052" name="Document" r:id="rId3" imgW="7956070" imgH="5185776" progId="Word.Document.8">
                  <p:embed/>
                </p:oleObj>
              </mc:Choice>
              <mc:Fallback>
                <p:oleObj name="Document" r:id="rId3" imgW="7956070" imgH="5185776"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095375"/>
                        <a:ext cx="7391400" cy="4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Date Placeholder 3"/>
          <p:cNvSpPr>
            <a:spLocks noGrp="1"/>
          </p:cNvSpPr>
          <p:nvPr>
            <p:ph type="dt" sz="half" idx="10"/>
          </p:nvPr>
        </p:nvSpPr>
        <p:spPr/>
        <p:txBody>
          <a:bodyPr/>
          <a:lstStyle/>
          <a:p>
            <a:pPr>
              <a:defRPr/>
            </a:pPr>
            <a:fld id="{19FF9DB4-FF8C-466D-9944-3547B332887C}" type="datetime1">
              <a:rPr lang="en-US"/>
              <a:pPr>
                <a:defRPr/>
              </a:pPr>
              <a:t>1/1/2020</a:t>
            </a:fld>
            <a:endParaRPr lang="en-US"/>
          </a:p>
        </p:txBody>
      </p:sp>
      <p:sp>
        <p:nvSpPr>
          <p:cNvPr id="4" name="Footer Placeholder 5"/>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Object 4">
            <a:hlinkClick r:id="" action="ppaction://ole?verb=0"/>
          </p:cNvPr>
          <p:cNvGraphicFramePr>
            <a:graphicFrameLocks noGrp="1"/>
          </p:cNvGraphicFramePr>
          <p:nvPr>
            <p:ph idx="1"/>
          </p:nvPr>
        </p:nvGraphicFramePr>
        <p:xfrm>
          <a:off x="1071563" y="876300"/>
          <a:ext cx="7991475" cy="4678363"/>
        </p:xfrm>
        <a:graphic>
          <a:graphicData uri="http://schemas.openxmlformats.org/presentationml/2006/ole">
            <mc:AlternateContent xmlns:mc="http://schemas.openxmlformats.org/markup-compatibility/2006">
              <mc:Choice xmlns:v="urn:schemas-microsoft-com:vml" Requires="v">
                <p:oleObj spid="_x0000_s3076" name="Document" r:id="rId3" imgW="7956070" imgH="4657822" progId="Word.Document.8">
                  <p:embed/>
                </p:oleObj>
              </mc:Choice>
              <mc:Fallback>
                <p:oleObj name="Document" r:id="rId3" imgW="7956070" imgH="4657822"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876300"/>
                        <a:ext cx="7991475"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Date Placeholder 3"/>
          <p:cNvSpPr>
            <a:spLocks noGrp="1"/>
          </p:cNvSpPr>
          <p:nvPr>
            <p:ph type="dt" sz="half" idx="10"/>
          </p:nvPr>
        </p:nvSpPr>
        <p:spPr/>
        <p:txBody>
          <a:bodyPr/>
          <a:lstStyle/>
          <a:p>
            <a:pPr>
              <a:defRPr/>
            </a:pPr>
            <a:fld id="{E23704F9-F27C-4CCA-AEE3-EC1F914DDC82}" type="datetime1">
              <a:rPr lang="en-US"/>
              <a:pPr>
                <a:defRPr/>
              </a:pPr>
              <a:t>1/1/2020</a:t>
            </a:fld>
            <a:endParaRPr lang="en-US"/>
          </a:p>
        </p:txBody>
      </p:sp>
      <p:sp>
        <p:nvSpPr>
          <p:cNvPr id="4" name="Footer Placeholder 5"/>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8" name="Object 6">
            <a:hlinkClick r:id="" action="ppaction://ole?verb=0"/>
          </p:cNvPr>
          <p:cNvGraphicFramePr>
            <a:graphicFrameLocks noGrp="1"/>
          </p:cNvGraphicFramePr>
          <p:nvPr>
            <p:ph idx="1"/>
          </p:nvPr>
        </p:nvGraphicFramePr>
        <p:xfrm>
          <a:off x="696913" y="1243013"/>
          <a:ext cx="7734300" cy="4752975"/>
        </p:xfrm>
        <a:graphic>
          <a:graphicData uri="http://schemas.openxmlformats.org/presentationml/2006/ole">
            <mc:AlternateContent xmlns:mc="http://schemas.openxmlformats.org/markup-compatibility/2006">
              <mc:Choice xmlns:v="urn:schemas-microsoft-com:vml" Requires="v">
                <p:oleObj spid="_x0000_s4100" name="Document" r:id="rId3" imgW="10964567" imgH="6739345" progId="Word.Document.8">
                  <p:embed/>
                </p:oleObj>
              </mc:Choice>
              <mc:Fallback>
                <p:oleObj name="Document" r:id="rId3" imgW="10964567" imgH="6739345" progId="Word.Document.8">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3" y="1243013"/>
                        <a:ext cx="77343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Date Placeholder 3"/>
          <p:cNvSpPr>
            <a:spLocks noGrp="1"/>
          </p:cNvSpPr>
          <p:nvPr>
            <p:ph type="dt" sz="half" idx="10"/>
          </p:nvPr>
        </p:nvSpPr>
        <p:spPr/>
        <p:txBody>
          <a:bodyPr/>
          <a:lstStyle/>
          <a:p>
            <a:pPr>
              <a:defRPr/>
            </a:pPr>
            <a:fld id="{E0A0DC45-F186-4E05-A466-6CB4B7CFB744}" type="datetime1">
              <a:rPr lang="en-US"/>
              <a:pPr>
                <a:defRPr/>
              </a:pPr>
              <a:t>1/1/2020</a:t>
            </a:fld>
            <a:endParaRPr lang="en-US"/>
          </a:p>
        </p:txBody>
      </p:sp>
      <p:sp>
        <p:nvSpPr>
          <p:cNvPr id="4" name="Footer Placeholder 5"/>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2" name="Object 4">
            <a:hlinkClick r:id="" action="ppaction://ole?verb=0"/>
          </p:cNvPr>
          <p:cNvGraphicFramePr>
            <a:graphicFrameLocks noGrp="1"/>
          </p:cNvGraphicFramePr>
          <p:nvPr>
            <p:ph idx="1"/>
          </p:nvPr>
        </p:nvGraphicFramePr>
        <p:xfrm>
          <a:off x="693738" y="873125"/>
          <a:ext cx="7629525" cy="5708650"/>
        </p:xfrm>
        <a:graphic>
          <a:graphicData uri="http://schemas.openxmlformats.org/presentationml/2006/ole">
            <mc:AlternateContent xmlns:mc="http://schemas.openxmlformats.org/markup-compatibility/2006">
              <mc:Choice xmlns:v="urn:schemas-microsoft-com:vml" Requires="v">
                <p:oleObj spid="_x0000_s5124" name="Document" r:id="rId3" imgW="8850196" imgH="6621781" progId="Word.Document.8">
                  <p:embed/>
                </p:oleObj>
              </mc:Choice>
              <mc:Fallback>
                <p:oleObj name="Document" r:id="rId3" imgW="8850196" imgH="6621781"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8" y="873125"/>
                        <a:ext cx="7629525" cy="57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Date Placeholder 3"/>
          <p:cNvSpPr>
            <a:spLocks noGrp="1"/>
          </p:cNvSpPr>
          <p:nvPr>
            <p:ph type="dt" sz="half" idx="10"/>
          </p:nvPr>
        </p:nvSpPr>
        <p:spPr/>
        <p:txBody>
          <a:bodyPr/>
          <a:lstStyle/>
          <a:p>
            <a:pPr>
              <a:defRPr/>
            </a:pPr>
            <a:fld id="{8C048CD6-9139-48C8-8630-81436D349CE4}" type="datetime1">
              <a:rPr lang="en-US"/>
              <a:pPr>
                <a:defRPr/>
              </a:pPr>
              <a:t>1/1/2020</a:t>
            </a:fld>
            <a:endParaRPr lang="en-US"/>
          </a:p>
        </p:txBody>
      </p:sp>
      <p:sp>
        <p:nvSpPr>
          <p:cNvPr id="36" name="Footer Placeholder 5"/>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6" name="Object 4">
            <a:hlinkClick r:id="" action="ppaction://ole?verb=0"/>
          </p:cNvPr>
          <p:cNvGraphicFramePr>
            <a:graphicFrameLocks noGrp="1"/>
          </p:cNvGraphicFramePr>
          <p:nvPr>
            <p:ph idx="1"/>
          </p:nvPr>
        </p:nvGraphicFramePr>
        <p:xfrm>
          <a:off x="1335088" y="762000"/>
          <a:ext cx="6196012" cy="5103813"/>
        </p:xfrm>
        <a:graphic>
          <a:graphicData uri="http://schemas.openxmlformats.org/presentationml/2006/ole">
            <mc:AlternateContent xmlns:mc="http://schemas.openxmlformats.org/markup-compatibility/2006">
              <mc:Choice xmlns:v="urn:schemas-microsoft-com:vml" Requires="v">
                <p:oleObj spid="_x0000_s6148" name="Document" r:id="rId3" imgW="8393054" imgH="6914247" progId="Word.Document.8">
                  <p:embed/>
                </p:oleObj>
              </mc:Choice>
              <mc:Fallback>
                <p:oleObj name="Document" r:id="rId3" imgW="8393054" imgH="6914247"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088" y="762000"/>
                        <a:ext cx="6196012"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Date Placeholder 3"/>
          <p:cNvSpPr>
            <a:spLocks noGrp="1"/>
          </p:cNvSpPr>
          <p:nvPr>
            <p:ph type="dt" sz="half" idx="10"/>
          </p:nvPr>
        </p:nvSpPr>
        <p:spPr/>
        <p:txBody>
          <a:bodyPr/>
          <a:lstStyle/>
          <a:p>
            <a:pPr>
              <a:defRPr/>
            </a:pPr>
            <a:fld id="{E8FEB166-279C-4701-BEEC-26FF796BCB17}" type="datetime1">
              <a:rPr lang="en-US"/>
              <a:pPr>
                <a:defRPr/>
              </a:pPr>
              <a:t>1/1/2020</a:t>
            </a:fld>
            <a:endParaRPr lang="en-US"/>
          </a:p>
        </p:txBody>
      </p:sp>
      <p:sp>
        <p:nvSpPr>
          <p:cNvPr id="4" name="Footer Placeholder 5"/>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0" name="Object 4">
            <a:hlinkClick r:id="" action="ppaction://ole?verb=0"/>
          </p:cNvPr>
          <p:cNvGraphicFramePr>
            <a:graphicFrameLocks noGrp="1"/>
          </p:cNvGraphicFramePr>
          <p:nvPr>
            <p:ph idx="1"/>
          </p:nvPr>
        </p:nvGraphicFramePr>
        <p:xfrm>
          <a:off x="1133475" y="1481138"/>
          <a:ext cx="6877050" cy="4525962"/>
        </p:xfrm>
        <a:graphic>
          <a:graphicData uri="http://schemas.openxmlformats.org/presentationml/2006/ole">
            <mc:AlternateContent xmlns:mc="http://schemas.openxmlformats.org/markup-compatibility/2006">
              <mc:Choice xmlns:v="urn:schemas-microsoft-com:vml" Requires="v">
                <p:oleObj spid="_x0000_s7172" name="Document" r:id="rId3" imgW="8459646" imgH="5567316" progId="Word.Document.8">
                  <p:embed/>
                </p:oleObj>
              </mc:Choice>
              <mc:Fallback>
                <p:oleObj name="Document" r:id="rId3" imgW="8459646" imgH="5567316"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1481138"/>
                        <a:ext cx="68770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Date Placeholder 3"/>
          <p:cNvSpPr>
            <a:spLocks noGrp="1"/>
          </p:cNvSpPr>
          <p:nvPr>
            <p:ph type="dt" sz="half" idx="10"/>
          </p:nvPr>
        </p:nvSpPr>
        <p:spPr/>
        <p:txBody>
          <a:bodyPr/>
          <a:lstStyle/>
          <a:p>
            <a:pPr>
              <a:defRPr/>
            </a:pPr>
            <a:fld id="{04E78070-BEFD-47E1-B465-CBBF43639C52}" type="datetime1">
              <a:rPr lang="en-US"/>
              <a:pPr>
                <a:defRPr/>
              </a:pPr>
              <a:t>1/1/2020</a:t>
            </a:fld>
            <a:endParaRPr lang="en-US"/>
          </a:p>
        </p:txBody>
      </p:sp>
      <p:sp>
        <p:nvSpPr>
          <p:cNvPr id="4" name="Footer Placeholder 5"/>
          <p:cNvSpPr>
            <a:spLocks noGrp="1"/>
          </p:cNvSpPr>
          <p:nvPr>
            <p:ph type="ftr" sz="quarter" idx="11"/>
          </p:nvPr>
        </p:nvSpPr>
        <p:spPr/>
        <p:txBody>
          <a:bodyPr/>
          <a:lstStyle/>
          <a:p>
            <a:pPr>
              <a:defRPr/>
            </a:pPr>
            <a:r>
              <a:rPr lang="en-US"/>
              <a:t>DR.L.GIRIJA  SKHMC</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929" name="Picture 9" descr="3d animated stethoscope"/>
          <p:cNvPicPr>
            <a:picLocks noChangeAspect="1" noChangeArrowheads="1" noCrop="1"/>
          </p:cNvPicPr>
          <p:nvPr/>
        </p:nvPicPr>
        <p:blipFill>
          <a:blip r:embed="rId2"/>
          <a:srcRect/>
          <a:stretch>
            <a:fillRect/>
          </a:stretch>
        </p:blipFill>
        <p:spPr bwMode="auto">
          <a:xfrm>
            <a:off x="1524000" y="1524000"/>
            <a:ext cx="4800600" cy="3505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9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685800" y="1771650"/>
            <a:ext cx="6313488" cy="4114800"/>
          </a:xfrm>
        </p:spPr>
        <p:txBody>
          <a:bodyPr>
            <a:normAutofit lnSpcReduction="10000"/>
          </a:bodyPr>
          <a:lstStyle/>
          <a:p>
            <a:pPr>
              <a:lnSpc>
                <a:spcPct val="90000"/>
              </a:lnSpc>
              <a:defRPr/>
            </a:pPr>
            <a:r>
              <a:rPr lang="en-US" sz="2800" dirty="0" smtClean="0">
                <a:solidFill>
                  <a:schemeClr val="hlink"/>
                </a:solidFill>
                <a:effectLst>
                  <a:outerShdw blurRad="38100" dist="38100" dir="2700000" algn="tl">
                    <a:srgbClr val="C0C0C0"/>
                  </a:outerShdw>
                </a:effectLst>
              </a:rPr>
              <a:t>1.</a:t>
            </a:r>
            <a:r>
              <a:rPr lang="en-US" sz="2800" b="1" dirty="0" smtClean="0">
                <a:solidFill>
                  <a:schemeClr val="hlink"/>
                </a:solidFill>
                <a:effectLst>
                  <a:outerShdw blurRad="38100" dist="38100" dir="2700000" algn="tl">
                    <a:srgbClr val="C0C0C0"/>
                  </a:outerShdw>
                </a:effectLst>
              </a:rPr>
              <a:t>	</a:t>
            </a:r>
            <a:r>
              <a:rPr lang="en-US" sz="2800" b="1" dirty="0" smtClean="0">
                <a:solidFill>
                  <a:schemeClr val="tx2"/>
                </a:solidFill>
                <a:effectLst>
                  <a:outerShdw blurRad="38100" dist="38100" dir="2700000" algn="tl">
                    <a:srgbClr val="C0C0C0"/>
                  </a:outerShdw>
                </a:effectLst>
              </a:rPr>
              <a:t>Preparation of the patient:</a:t>
            </a:r>
          </a:p>
          <a:p>
            <a:pPr lvl="1">
              <a:lnSpc>
                <a:spcPct val="90000"/>
              </a:lnSpc>
              <a:buFontTx/>
              <a:buNone/>
              <a:defRPr/>
            </a:pPr>
            <a:r>
              <a:rPr lang="en-US" sz="2400" b="1" dirty="0" smtClean="0">
                <a:solidFill>
                  <a:schemeClr val="tx2"/>
                </a:solidFill>
                <a:effectLst>
                  <a:outerShdw blurRad="38100" dist="38100" dir="2700000" algn="tl">
                    <a:srgbClr val="C0C0C0"/>
                  </a:outerShdw>
                </a:effectLst>
              </a:rPr>
              <a:t>A.   Instruments for pelvic examination:</a:t>
            </a:r>
          </a:p>
          <a:p>
            <a:pPr lvl="2">
              <a:lnSpc>
                <a:spcPct val="90000"/>
              </a:lnSpc>
              <a:buFontTx/>
              <a:buNone/>
              <a:defRPr/>
            </a:pPr>
            <a:r>
              <a:rPr lang="en-US" sz="2000" b="1" dirty="0" smtClean="0">
                <a:solidFill>
                  <a:schemeClr val="tx2"/>
                </a:solidFill>
                <a:effectLst>
                  <a:outerShdw blurRad="38100" dist="38100" dir="2700000" algn="tl">
                    <a:srgbClr val="C0C0C0"/>
                  </a:outerShdw>
                </a:effectLst>
              </a:rPr>
              <a:t>1.  examining gloves</a:t>
            </a:r>
          </a:p>
          <a:p>
            <a:pPr lvl="2">
              <a:lnSpc>
                <a:spcPct val="90000"/>
              </a:lnSpc>
              <a:buFontTx/>
              <a:buNone/>
              <a:defRPr/>
            </a:pPr>
            <a:r>
              <a:rPr lang="en-US" sz="2000" b="1" dirty="0" smtClean="0">
                <a:solidFill>
                  <a:schemeClr val="tx2"/>
                </a:solidFill>
                <a:effectLst>
                  <a:outerShdw blurRad="38100" dist="38100" dir="2700000" algn="tl">
                    <a:srgbClr val="C0C0C0"/>
                  </a:outerShdw>
                </a:effectLst>
              </a:rPr>
              <a:t>2.  bivalve speculum (plastic or metal) (various sizes)</a:t>
            </a:r>
          </a:p>
          <a:p>
            <a:pPr lvl="2">
              <a:lnSpc>
                <a:spcPct val="90000"/>
              </a:lnSpc>
              <a:buFontTx/>
              <a:buNone/>
              <a:defRPr/>
            </a:pPr>
            <a:r>
              <a:rPr lang="en-US" sz="2000" b="1" dirty="0" smtClean="0">
                <a:solidFill>
                  <a:schemeClr val="tx2"/>
                </a:solidFill>
                <a:effectLst>
                  <a:outerShdw blurRad="38100" dist="38100" dir="2700000" algn="tl">
                    <a:srgbClr val="C0C0C0"/>
                  </a:outerShdw>
                </a:effectLst>
              </a:rPr>
              <a:t>3.  sponge forceps</a:t>
            </a:r>
          </a:p>
          <a:p>
            <a:pPr lvl="2">
              <a:lnSpc>
                <a:spcPct val="90000"/>
              </a:lnSpc>
              <a:buFontTx/>
              <a:buNone/>
              <a:defRPr/>
            </a:pPr>
            <a:r>
              <a:rPr lang="en-US" sz="2000" b="1" dirty="0" smtClean="0">
                <a:solidFill>
                  <a:schemeClr val="tx2"/>
                </a:solidFill>
                <a:effectLst>
                  <a:outerShdw blurRad="38100" dist="38100" dir="2700000" algn="tl">
                    <a:srgbClr val="C0C0C0"/>
                  </a:outerShdw>
                </a:effectLst>
              </a:rPr>
              <a:t>4.  cotton balls </a:t>
            </a:r>
          </a:p>
          <a:p>
            <a:pPr lvl="2">
              <a:lnSpc>
                <a:spcPct val="90000"/>
              </a:lnSpc>
              <a:buFontTx/>
              <a:buNone/>
              <a:defRPr/>
            </a:pPr>
            <a:r>
              <a:rPr lang="en-US" sz="2000" b="1" dirty="0" smtClean="0">
                <a:solidFill>
                  <a:schemeClr val="tx2"/>
                </a:solidFill>
                <a:effectLst>
                  <a:outerShdw blurRad="38100" dist="38100" dir="2700000" algn="tl">
                    <a:srgbClr val="C0C0C0"/>
                  </a:outerShdw>
                </a:effectLst>
              </a:rPr>
              <a:t>5.  wooden spatula</a:t>
            </a:r>
          </a:p>
          <a:p>
            <a:pPr lvl="2">
              <a:lnSpc>
                <a:spcPct val="90000"/>
              </a:lnSpc>
              <a:buFontTx/>
              <a:buNone/>
              <a:defRPr/>
            </a:pPr>
            <a:r>
              <a:rPr lang="en-US" sz="2000" b="1" dirty="0" smtClean="0">
                <a:solidFill>
                  <a:schemeClr val="tx2"/>
                </a:solidFill>
                <a:effectLst>
                  <a:outerShdw blurRad="38100" dist="38100" dir="2700000" algn="tl">
                    <a:srgbClr val="C0C0C0"/>
                  </a:outerShdw>
                </a:effectLst>
              </a:rPr>
              <a:t>6.  </a:t>
            </a:r>
            <a:r>
              <a:rPr lang="en-US" sz="2000" b="1" dirty="0" err="1" smtClean="0">
                <a:solidFill>
                  <a:schemeClr val="tx2"/>
                </a:solidFill>
                <a:effectLst>
                  <a:outerShdw blurRad="38100" dist="38100" dir="2700000" algn="tl">
                    <a:srgbClr val="C0C0C0"/>
                  </a:outerShdw>
                </a:effectLst>
              </a:rPr>
              <a:t>Cyto</a:t>
            </a:r>
            <a:r>
              <a:rPr lang="en-US" sz="2000" b="1" dirty="0" smtClean="0">
                <a:solidFill>
                  <a:schemeClr val="tx2"/>
                </a:solidFill>
                <a:effectLst>
                  <a:outerShdw blurRad="38100" dist="38100" dir="2700000" algn="tl">
                    <a:srgbClr val="C0C0C0"/>
                  </a:outerShdw>
                </a:effectLst>
              </a:rPr>
              <a:t> brush</a:t>
            </a:r>
          </a:p>
          <a:p>
            <a:pPr lvl="2">
              <a:lnSpc>
                <a:spcPct val="90000"/>
              </a:lnSpc>
              <a:buFontTx/>
              <a:buNone/>
              <a:defRPr/>
            </a:pPr>
            <a:r>
              <a:rPr lang="en-US" sz="2000" b="1" dirty="0" smtClean="0">
                <a:solidFill>
                  <a:schemeClr val="tx2"/>
                </a:solidFill>
                <a:effectLst>
                  <a:outerShdw blurRad="38100" dist="38100" dir="2700000" algn="tl">
                    <a:srgbClr val="C0C0C0"/>
                  </a:outerShdw>
                </a:effectLst>
              </a:rPr>
              <a:t>7.  2 glass slides or whatever your clinic uses</a:t>
            </a:r>
          </a:p>
          <a:p>
            <a:pPr lvl="2">
              <a:lnSpc>
                <a:spcPct val="90000"/>
              </a:lnSpc>
              <a:buFontTx/>
              <a:buNone/>
              <a:defRPr/>
            </a:pPr>
            <a:r>
              <a:rPr lang="en-US" sz="2000" b="1" dirty="0" smtClean="0">
                <a:solidFill>
                  <a:schemeClr val="tx2"/>
                </a:solidFill>
                <a:effectLst>
                  <a:outerShdw blurRad="38100" dist="38100" dir="2700000" algn="tl">
                    <a:srgbClr val="C0C0C0"/>
                  </a:outerShdw>
                </a:effectLst>
              </a:rPr>
              <a:t>8.  fixative, liquid or spray</a:t>
            </a:r>
          </a:p>
          <a:p>
            <a:pPr>
              <a:lnSpc>
                <a:spcPct val="90000"/>
              </a:lnSpc>
              <a:defRPr/>
            </a:pPr>
            <a:endParaRPr lang="en-US" sz="2800" b="1" dirty="0" smtClean="0">
              <a:solidFill>
                <a:schemeClr val="tx2"/>
              </a:solidFill>
              <a:effectLst>
                <a:outerShdw blurRad="38100" dist="38100" dir="2700000" algn="tl">
                  <a:srgbClr val="C0C0C0"/>
                </a:outerShdw>
              </a:effectLst>
            </a:endParaRPr>
          </a:p>
        </p:txBody>
      </p:sp>
      <p:sp>
        <p:nvSpPr>
          <p:cNvPr id="4" name="Date Placeholder 3"/>
          <p:cNvSpPr>
            <a:spLocks noGrp="1"/>
          </p:cNvSpPr>
          <p:nvPr>
            <p:ph type="dt" sz="half" idx="10"/>
          </p:nvPr>
        </p:nvSpPr>
        <p:spPr/>
        <p:txBody>
          <a:bodyPr/>
          <a:lstStyle/>
          <a:p>
            <a:pPr>
              <a:defRPr/>
            </a:pPr>
            <a:fld id="{23D37CC2-24BC-4BAB-88DE-C4F8ECA71EE1}" type="datetime1">
              <a:rPr lang="en-US"/>
              <a:pPr>
                <a:defRPr/>
              </a:pPr>
              <a:t>1/1/2020</a:t>
            </a:fld>
            <a:endParaRPr lang="en-US"/>
          </a:p>
        </p:txBody>
      </p:sp>
      <p:sp>
        <p:nvSpPr>
          <p:cNvPr id="5" name="Footer Placeholder 5"/>
          <p:cNvSpPr>
            <a:spLocks noGrp="1"/>
          </p:cNvSpPr>
          <p:nvPr>
            <p:ph type="ftr" sz="quarter" idx="11"/>
          </p:nvPr>
        </p:nvSpPr>
        <p:spPr/>
        <p:txBody>
          <a:bodyPr/>
          <a:lstStyle/>
          <a:p>
            <a:pPr>
              <a:defRPr/>
            </a:pPr>
            <a:r>
              <a:rPr lang="en-US"/>
              <a:t>DR.L.GIRIJA  SKHMC</a:t>
            </a:r>
          </a:p>
        </p:txBody>
      </p:sp>
      <p:sp>
        <p:nvSpPr>
          <p:cNvPr id="32773" name="Rectangle 5"/>
          <p:cNvSpPr>
            <a:spLocks noGrp="1" noChangeArrowheads="1"/>
          </p:cNvSpPr>
          <p:nvPr>
            <p:ph type="title"/>
          </p:nvPr>
        </p:nvSpPr>
        <p:spPr/>
        <p:txBody>
          <a:bodyPr/>
          <a:lstStyle/>
          <a:p>
            <a:pPr>
              <a:defRPr/>
            </a:pPr>
            <a:r>
              <a:rPr lang="en-US" u="sng" smtClean="0">
                <a:solidFill>
                  <a:schemeClr val="hlink"/>
                </a:solidFill>
                <a:effectLst>
                  <a:outerShdw blurRad="38100" dist="38100" dir="2700000" algn="tl">
                    <a:srgbClr val="C0C0C0"/>
                  </a:outerShdw>
                </a:effectLst>
              </a:rPr>
              <a:t>PELVIC EXAMINATION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762000" y="304800"/>
            <a:ext cx="7772400" cy="4114800"/>
          </a:xfrm>
        </p:spPr>
        <p:txBody>
          <a:bodyPr>
            <a:normAutofit fontScale="77500" lnSpcReduction="20000"/>
          </a:bodyPr>
          <a:lstStyle/>
          <a:p>
            <a:pPr>
              <a:lnSpc>
                <a:spcPct val="150000"/>
              </a:lnSpc>
              <a:defRPr/>
            </a:pPr>
            <a:r>
              <a:rPr lang="en-US" sz="2800" b="1" dirty="0" smtClean="0">
                <a:solidFill>
                  <a:schemeClr val="tx2"/>
                </a:solidFill>
                <a:effectLst>
                  <a:outerShdw blurRad="38100" dist="38100" dir="2700000" algn="tl">
                    <a:srgbClr val="C0C0C0"/>
                  </a:outerShdw>
                </a:effectLst>
              </a:rPr>
              <a:t>Use firm pressure, not  a light tickling touch</a:t>
            </a:r>
          </a:p>
          <a:p>
            <a:pPr lvl="1">
              <a:lnSpc>
                <a:spcPct val="150000"/>
              </a:lnSpc>
              <a:defRPr/>
            </a:pPr>
            <a:r>
              <a:rPr lang="en-US" sz="2400" b="1" dirty="0" smtClean="0">
                <a:solidFill>
                  <a:schemeClr val="tx2"/>
                </a:solidFill>
                <a:effectLst>
                  <a:outerShdw blurRad="38100" dist="38100" dir="2700000" algn="tl">
                    <a:srgbClr val="C0C0C0"/>
                  </a:outerShdw>
                </a:effectLst>
              </a:rPr>
              <a:t>Talk to the patient and tell her what you are doing.</a:t>
            </a:r>
          </a:p>
          <a:p>
            <a:pPr lvl="1">
              <a:lnSpc>
                <a:spcPct val="150000"/>
              </a:lnSpc>
              <a:defRPr/>
            </a:pPr>
            <a:r>
              <a:rPr lang="en-US" sz="2400" b="1" dirty="0" smtClean="0">
                <a:solidFill>
                  <a:schemeClr val="tx2"/>
                </a:solidFill>
                <a:effectLst>
                  <a:outerShdw blurRad="38100" dist="38100" dir="2700000" algn="tl">
                    <a:srgbClr val="C0C0C0"/>
                  </a:outerShdw>
                </a:effectLst>
              </a:rPr>
              <a:t>Look at the patient when you ask her a question, if you can. </a:t>
            </a:r>
          </a:p>
          <a:p>
            <a:pPr lvl="1">
              <a:lnSpc>
                <a:spcPct val="150000"/>
              </a:lnSpc>
              <a:defRPr/>
            </a:pPr>
            <a:r>
              <a:rPr lang="en-US" sz="2400" b="1" dirty="0" smtClean="0">
                <a:solidFill>
                  <a:schemeClr val="tx2"/>
                </a:solidFill>
                <a:effectLst>
                  <a:outerShdw blurRad="38100" dist="38100" dir="2700000" algn="tl">
                    <a:srgbClr val="C0C0C0"/>
                  </a:outerShdw>
                </a:effectLst>
              </a:rPr>
              <a:t>But, maintain eye contact and stay in touch with the patient’s response.  </a:t>
            </a:r>
          </a:p>
          <a:p>
            <a:pPr lvl="1">
              <a:lnSpc>
                <a:spcPct val="150000"/>
              </a:lnSpc>
              <a:defRPr/>
            </a:pPr>
            <a:r>
              <a:rPr lang="en-US" sz="2400" b="1" dirty="0" smtClean="0">
                <a:solidFill>
                  <a:schemeClr val="tx2"/>
                </a:solidFill>
                <a:effectLst>
                  <a:outerShdw blurRad="38100" dist="38100" dir="2700000" algn="tl">
                    <a:srgbClr val="C0C0C0"/>
                  </a:outerShdw>
                </a:effectLst>
              </a:rPr>
              <a:t>Be sensitive</a:t>
            </a:r>
          </a:p>
          <a:p>
            <a:pPr lvl="1">
              <a:lnSpc>
                <a:spcPct val="150000"/>
              </a:lnSpc>
              <a:defRPr/>
            </a:pPr>
            <a:r>
              <a:rPr lang="en-US" sz="2400" b="1" dirty="0" smtClean="0">
                <a:solidFill>
                  <a:schemeClr val="tx2"/>
                </a:solidFill>
                <a:effectLst>
                  <a:outerShdw blurRad="38100" dist="38100" dir="2700000" algn="tl">
                    <a:srgbClr val="C0C0C0"/>
                  </a:outerShdw>
                </a:effectLst>
              </a:rPr>
              <a:t>The patient must have an empty bladder </a:t>
            </a:r>
          </a:p>
          <a:p>
            <a:pPr lvl="1">
              <a:lnSpc>
                <a:spcPct val="80000"/>
              </a:lnSpc>
              <a:defRPr/>
            </a:pPr>
            <a:endParaRPr lang="en-US" sz="2400" b="1" dirty="0" smtClean="0">
              <a:solidFill>
                <a:schemeClr val="tx2"/>
              </a:solidFill>
              <a:effectLst>
                <a:outerShdw blurRad="38100" dist="38100" dir="2700000" algn="tl">
                  <a:srgbClr val="C0C0C0"/>
                </a:outerShdw>
              </a:effectLst>
            </a:endParaRPr>
          </a:p>
          <a:p>
            <a:pPr lvl="1">
              <a:lnSpc>
                <a:spcPct val="80000"/>
              </a:lnSpc>
              <a:defRPr/>
            </a:pPr>
            <a:endParaRPr lang="en-US" sz="2400" b="1" dirty="0" smtClean="0">
              <a:solidFill>
                <a:schemeClr val="tx2"/>
              </a:solidFill>
              <a:effectLst>
                <a:outerShdw blurRad="38100" dist="38100" dir="2700000" algn="tl">
                  <a:srgbClr val="C0C0C0"/>
                </a:outerShdw>
              </a:effectLst>
            </a:endParaRPr>
          </a:p>
          <a:p>
            <a:pPr lvl="1">
              <a:lnSpc>
                <a:spcPct val="80000"/>
              </a:lnSpc>
              <a:buFontTx/>
              <a:buNone/>
              <a:defRPr/>
            </a:pPr>
            <a:r>
              <a:rPr lang="en-US" sz="2400" b="1" dirty="0" smtClean="0">
                <a:solidFill>
                  <a:srgbClr val="339933"/>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876800"/>
          </a:xfrm>
        </p:spPr>
        <p:txBody>
          <a:bodyPr/>
          <a:lstStyle/>
          <a:p>
            <a:pPr>
              <a:defRPr/>
            </a:pPr>
            <a:r>
              <a:rPr lang="en-US" dirty="0" smtClean="0"/>
              <a:t>Inspection of </a:t>
            </a:r>
            <a:r>
              <a:rPr lang="en-US" dirty="0" err="1" smtClean="0"/>
              <a:t>ext.genitalia</a:t>
            </a:r>
            <a:endParaRPr lang="en-US" dirty="0" smtClean="0"/>
          </a:p>
          <a:p>
            <a:pPr>
              <a:defRPr/>
            </a:pPr>
            <a:r>
              <a:rPr lang="en-US" dirty="0" smtClean="0"/>
              <a:t>Vaginal  examination</a:t>
            </a:r>
          </a:p>
          <a:p>
            <a:pPr>
              <a:buFontTx/>
              <a:buNone/>
              <a:defRPr/>
            </a:pPr>
            <a:r>
              <a:rPr lang="en-US" dirty="0" smtClean="0"/>
              <a:t>            -Inspection of </a:t>
            </a:r>
            <a:r>
              <a:rPr lang="en-US" dirty="0" err="1" smtClean="0"/>
              <a:t>Cx</a:t>
            </a:r>
            <a:r>
              <a:rPr lang="en-US" dirty="0" smtClean="0"/>
              <a:t>,&amp; vaginal walls</a:t>
            </a:r>
          </a:p>
          <a:p>
            <a:pPr>
              <a:buFontTx/>
              <a:buNone/>
              <a:defRPr/>
            </a:pPr>
            <a:r>
              <a:rPr lang="en-US" dirty="0" smtClean="0"/>
              <a:t>            - Palpation of vagina &amp; vaginal </a:t>
            </a:r>
            <a:r>
              <a:rPr lang="en-US" dirty="0" err="1" smtClean="0"/>
              <a:t>Cx</a:t>
            </a:r>
            <a:r>
              <a:rPr lang="en-US" dirty="0" smtClean="0"/>
              <a:t>  	      by digital examination</a:t>
            </a:r>
          </a:p>
          <a:p>
            <a:pPr>
              <a:buFontTx/>
              <a:buNone/>
              <a:defRPr/>
            </a:pPr>
            <a:r>
              <a:rPr lang="en-US" dirty="0" smtClean="0"/>
              <a:t>            -Bimanual examination of pelvic 		      organs</a:t>
            </a:r>
          </a:p>
          <a:p>
            <a:pPr>
              <a:defRPr/>
            </a:pPr>
            <a:r>
              <a:rPr lang="en-US" dirty="0" smtClean="0"/>
              <a:t>Rectal examination</a:t>
            </a:r>
          </a:p>
          <a:p>
            <a:pPr>
              <a:defRPr/>
            </a:pPr>
            <a:r>
              <a:rPr lang="en-US" dirty="0" smtClean="0"/>
              <a:t>Recto-vaginal examination</a:t>
            </a:r>
            <a:endParaRPr lang="en-US" dirty="0"/>
          </a:p>
        </p:txBody>
      </p:sp>
      <p:sp>
        <p:nvSpPr>
          <p:cNvPr id="4" name="Date Placeholder 3"/>
          <p:cNvSpPr>
            <a:spLocks noGrp="1"/>
          </p:cNvSpPr>
          <p:nvPr>
            <p:ph type="dt" sz="half" idx="10"/>
          </p:nvPr>
        </p:nvSpPr>
        <p:spPr/>
        <p:txBody>
          <a:bodyPr/>
          <a:lstStyle/>
          <a:p>
            <a:pPr>
              <a:defRPr/>
            </a:pPr>
            <a:fld id="{7211C78D-8E0D-4B15-B54F-09992BAC51DC}" type="datetime1">
              <a:rPr lang="en-US" smtClean="0"/>
              <a:pPr>
                <a:defRPr/>
              </a:pPr>
              <a:t>1/1/2020</a:t>
            </a:fld>
            <a:endParaRPr lang="en-US"/>
          </a:p>
        </p:txBody>
      </p:sp>
      <p:sp>
        <p:nvSpPr>
          <p:cNvPr id="5" name="Footer Placeholder 4"/>
          <p:cNvSpPr>
            <a:spLocks noGrp="1"/>
          </p:cNvSpPr>
          <p:nvPr>
            <p:ph type="ftr" sz="quarter" idx="11"/>
          </p:nvPr>
        </p:nvSpPr>
        <p:spPr/>
        <p:txBody>
          <a:bodyPr/>
          <a:lstStyle/>
          <a:p>
            <a:pPr>
              <a:defRPr/>
            </a:pPr>
            <a:r>
              <a:rPr lang="en-US" smtClean="0"/>
              <a:t>DR.L.GIRIJA  SKHMC</a:t>
            </a:r>
            <a:endParaRPr lang="en-US"/>
          </a:p>
        </p:txBody>
      </p:sp>
      <p:sp>
        <p:nvSpPr>
          <p:cNvPr id="2" name="Title 1"/>
          <p:cNvSpPr>
            <a:spLocks noGrp="1"/>
          </p:cNvSpPr>
          <p:nvPr>
            <p:ph type="title"/>
          </p:nvPr>
        </p:nvSpPr>
        <p:spPr/>
        <p:txBody>
          <a:bodyPr/>
          <a:lstStyle/>
          <a:p>
            <a:pPr>
              <a:defRPr/>
            </a:pPr>
            <a:r>
              <a:rPr lang="en-US" dirty="0" smtClean="0"/>
              <a:t>Pelvic examination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pPr>
              <a:buFontTx/>
              <a:buNone/>
              <a:defRPr/>
            </a:pPr>
            <a:r>
              <a:rPr lang="en-US" b="1" smtClean="0">
                <a:solidFill>
                  <a:srgbClr val="00CC66"/>
                </a:solidFill>
                <a:effectLst>
                  <a:outerShdw blurRad="38100" dist="38100" dir="2700000" algn="tl">
                    <a:srgbClr val="C0C0C0"/>
                  </a:outerShdw>
                </a:effectLst>
              </a:rPr>
              <a:t>A. Clitoris</a:t>
            </a:r>
          </a:p>
          <a:p>
            <a:pPr>
              <a:buFontTx/>
              <a:buNone/>
              <a:defRPr/>
            </a:pPr>
            <a:r>
              <a:rPr lang="en-US" b="1" smtClean="0">
                <a:solidFill>
                  <a:srgbClr val="00CC66"/>
                </a:solidFill>
                <a:effectLst>
                  <a:outerShdw blurRad="38100" dist="38100" dir="2700000" algn="tl">
                    <a:srgbClr val="C0C0C0"/>
                  </a:outerShdw>
                </a:effectLst>
              </a:rPr>
              <a:t>B. Prepuce</a:t>
            </a:r>
          </a:p>
          <a:p>
            <a:pPr>
              <a:buFontTx/>
              <a:buNone/>
              <a:defRPr/>
            </a:pPr>
            <a:r>
              <a:rPr lang="en-US" b="1" smtClean="0">
                <a:solidFill>
                  <a:srgbClr val="00CC66"/>
                </a:solidFill>
                <a:effectLst>
                  <a:outerShdw blurRad="38100" dist="38100" dir="2700000" algn="tl">
                    <a:srgbClr val="C0C0C0"/>
                  </a:outerShdw>
                </a:effectLst>
              </a:rPr>
              <a:t>C. Labia majora</a:t>
            </a:r>
          </a:p>
          <a:p>
            <a:pPr>
              <a:buFontTx/>
              <a:buNone/>
              <a:defRPr/>
            </a:pPr>
            <a:r>
              <a:rPr lang="en-US" b="1" smtClean="0">
                <a:solidFill>
                  <a:srgbClr val="00CC66"/>
                </a:solidFill>
                <a:effectLst>
                  <a:outerShdw blurRad="38100" dist="38100" dir="2700000" algn="tl">
                    <a:srgbClr val="C0C0C0"/>
                  </a:outerShdw>
                </a:effectLst>
              </a:rPr>
              <a:t>D. Labia minora</a:t>
            </a:r>
          </a:p>
          <a:p>
            <a:pPr>
              <a:buFontTx/>
              <a:buNone/>
              <a:defRPr/>
            </a:pPr>
            <a:r>
              <a:rPr lang="en-US" b="1" smtClean="0">
                <a:solidFill>
                  <a:srgbClr val="00CC66"/>
                </a:solidFill>
                <a:effectLst>
                  <a:outerShdw blurRad="38100" dist="38100" dir="2700000" algn="tl">
                    <a:srgbClr val="C0C0C0"/>
                  </a:outerShdw>
                </a:effectLst>
              </a:rPr>
              <a:t>E.	 Perineal body</a:t>
            </a:r>
          </a:p>
          <a:p>
            <a:pPr>
              <a:buFontTx/>
              <a:buNone/>
              <a:defRPr/>
            </a:pPr>
            <a:r>
              <a:rPr lang="en-US" b="1" smtClean="0">
                <a:solidFill>
                  <a:srgbClr val="00CC66"/>
                </a:solidFill>
                <a:effectLst>
                  <a:outerShdw blurRad="38100" dist="38100" dir="2700000" algn="tl">
                    <a:srgbClr val="C0C0C0"/>
                  </a:outerShdw>
                </a:effectLst>
              </a:rPr>
              <a:t>F.	 Hymen</a:t>
            </a:r>
          </a:p>
          <a:p>
            <a:pPr>
              <a:buFontTx/>
              <a:buNone/>
              <a:defRPr/>
            </a:pPr>
            <a:r>
              <a:rPr lang="en-US" b="1" smtClean="0">
                <a:solidFill>
                  <a:srgbClr val="00CC66"/>
                </a:solidFill>
                <a:effectLst>
                  <a:outerShdw blurRad="38100" dist="38100" dir="2700000" algn="tl">
                    <a:srgbClr val="C0C0C0"/>
                  </a:outerShdw>
                </a:effectLst>
              </a:rPr>
              <a:t>G. Urethral meatus</a:t>
            </a:r>
          </a:p>
        </p:txBody>
      </p:sp>
      <p:sp>
        <p:nvSpPr>
          <p:cNvPr id="36866" name="Rectangle 2"/>
          <p:cNvSpPr>
            <a:spLocks noGrp="1" noChangeArrowheads="1"/>
          </p:cNvSpPr>
          <p:nvPr>
            <p:ph type="title"/>
          </p:nvPr>
        </p:nvSpPr>
        <p:spPr/>
        <p:txBody>
          <a:bodyPr>
            <a:normAutofit fontScale="90000"/>
          </a:bodyPr>
          <a:lstStyle/>
          <a:p>
            <a:pPr>
              <a:defRPr/>
            </a:pPr>
            <a:r>
              <a:rPr lang="en-US" sz="4000" u="sng" smtClean="0">
                <a:solidFill>
                  <a:srgbClr val="00CC66"/>
                </a:solidFill>
                <a:effectLst>
                  <a:outerShdw blurRad="38100" dist="38100" dir="2700000" algn="tl">
                    <a:srgbClr val="C0C0C0"/>
                  </a:outerShdw>
                </a:effectLst>
              </a:rPr>
              <a:t>Examination of external genitalia</a:t>
            </a:r>
            <a:br>
              <a:rPr lang="en-US" sz="4000" u="sng" smtClean="0">
                <a:solidFill>
                  <a:srgbClr val="00CC66"/>
                </a:solidFill>
                <a:effectLst>
                  <a:outerShdw blurRad="38100" dist="38100" dir="2700000" algn="tl">
                    <a:srgbClr val="C0C0C0"/>
                  </a:outerShdw>
                </a:effectLst>
              </a:rPr>
            </a:br>
            <a:endParaRPr lang="en-US" sz="4000" u="sng" smtClean="0">
              <a:solidFill>
                <a:srgbClr val="00CC66"/>
              </a:solidFill>
              <a:effectLst>
                <a:outerShdw blurRad="38100" dist="38100" dir="2700000" algn="tl">
                  <a:srgbClr val="C0C0C0"/>
                </a:outerShdw>
              </a:effectLst>
            </a:endParaRPr>
          </a:p>
        </p:txBody>
      </p:sp>
      <p:pic>
        <p:nvPicPr>
          <p:cNvPr id="78852" name="Picture 5" descr="hospital6"/>
          <p:cNvPicPr>
            <a:picLocks noChangeAspect="1" noChangeArrowheads="1" noCrop="1"/>
          </p:cNvPicPr>
          <p:nvPr/>
        </p:nvPicPr>
        <p:blipFill>
          <a:blip r:embed="rId2"/>
          <a:srcRect/>
          <a:stretch>
            <a:fillRect/>
          </a:stretch>
        </p:blipFill>
        <p:spPr bwMode="auto">
          <a:xfrm>
            <a:off x="6172200" y="838200"/>
            <a:ext cx="22098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EST">
  <a:themeElements>
    <a:clrScheme name="">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fontScheme name="FORES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OREST 1">
        <a:dk1>
          <a:srgbClr val="000000"/>
        </a:dk1>
        <a:lt1>
          <a:srgbClr val="99FFFF"/>
        </a:lt1>
        <a:dk2>
          <a:srgbClr val="006666"/>
        </a:dk2>
        <a:lt2>
          <a:srgbClr val="CCCCFF"/>
        </a:lt2>
        <a:accent1>
          <a:srgbClr val="009999"/>
        </a:accent1>
        <a:accent2>
          <a:srgbClr val="00CC99"/>
        </a:accent2>
        <a:accent3>
          <a:srgbClr val="AAB8B8"/>
        </a:accent3>
        <a:accent4>
          <a:srgbClr val="82DADA"/>
        </a:accent4>
        <a:accent5>
          <a:srgbClr val="AACACA"/>
        </a:accent5>
        <a:accent6>
          <a:srgbClr val="00B98A"/>
        </a:accent6>
        <a:hlink>
          <a:srgbClr val="6600CC"/>
        </a:hlink>
        <a:folHlink>
          <a:srgbClr val="336699"/>
        </a:folHlink>
      </a:clrScheme>
      <a:clrMap bg1="dk2" tx1="lt1" bg2="dk1" tx2="lt2" accent1="accent1" accent2="accent2" accent3="accent3" accent4="accent4" accent5="accent5" accent6="accent6" hlink="hlink" folHlink="folHlink"/>
    </a:extraClrScheme>
    <a:extraClrScheme>
      <a:clrScheme name="FOREST 2">
        <a:dk1>
          <a:srgbClr val="003366"/>
        </a:dk1>
        <a:lt1>
          <a:srgbClr val="FFFFFF"/>
        </a:lt1>
        <a:dk2>
          <a:srgbClr val="008080"/>
        </a:dk2>
        <a:lt2>
          <a:srgbClr val="77B1BA"/>
        </a:lt2>
        <a:accent1>
          <a:srgbClr val="CCECFF"/>
        </a:accent1>
        <a:accent2>
          <a:srgbClr val="00CC99"/>
        </a:accent2>
        <a:accent3>
          <a:srgbClr val="FFFFFF"/>
        </a:accent3>
        <a:accent4>
          <a:srgbClr val="002A56"/>
        </a:accent4>
        <a:accent5>
          <a:srgbClr val="E2F4FF"/>
        </a:accent5>
        <a:accent6>
          <a:srgbClr val="00B98A"/>
        </a:accent6>
        <a:hlink>
          <a:srgbClr val="CCCCFF"/>
        </a:hlink>
        <a:folHlink>
          <a:srgbClr val="006666"/>
        </a:folHlink>
      </a:clrScheme>
      <a:clrMap bg1="lt1" tx1="dk1" bg2="lt2" tx2="dk2" accent1="accent1" accent2="accent2" accent3="accent3" accent4="accent4" accent5="accent5" accent6="accent6" hlink="hlink" folHlink="folHlink"/>
    </a:extraClrScheme>
    <a:extraClrScheme>
      <a:clrScheme name="FOREST 3">
        <a:dk1>
          <a:srgbClr val="000000"/>
        </a:dk1>
        <a:lt1>
          <a:srgbClr val="FFFFFF"/>
        </a:lt1>
        <a:dk2>
          <a:srgbClr val="000000"/>
        </a:dk2>
        <a:lt2>
          <a:srgbClr val="FFFFFF"/>
        </a:lt2>
        <a:accent1>
          <a:srgbClr val="B2B2B2"/>
        </a:accent1>
        <a:accent2>
          <a:srgbClr val="5F5F5F"/>
        </a:accent2>
        <a:accent3>
          <a:srgbClr val="FFFFFF"/>
        </a:accent3>
        <a:accent4>
          <a:srgbClr val="000000"/>
        </a:accent4>
        <a:accent5>
          <a:srgbClr val="D5D5D5"/>
        </a:accent5>
        <a:accent6>
          <a:srgbClr val="555555"/>
        </a:accent6>
        <a:hlink>
          <a:srgbClr val="CBCBCB"/>
        </a:hlink>
        <a:folHlink>
          <a:srgbClr val="EAEAEA"/>
        </a:folHlink>
      </a:clrScheme>
      <a:clrMap bg1="lt1" tx1="dk1" bg2="lt2" tx2="dk2" accent1="accent1" accent2="accent2" accent3="accent3" accent4="accent4" accent5="accent5" accent6="accent6" hlink="hlink" folHlink="folHlink"/>
    </a:extraClrScheme>
    <a:extraClrScheme>
      <a:clrScheme name="FOREST 4">
        <a:dk1>
          <a:srgbClr val="000000"/>
        </a:dk1>
        <a:lt1>
          <a:srgbClr val="FFFFFF"/>
        </a:lt1>
        <a:dk2>
          <a:srgbClr val="003300"/>
        </a:dk2>
        <a:lt2>
          <a:srgbClr val="FFCC66"/>
        </a:lt2>
        <a:accent1>
          <a:srgbClr val="CCCC00"/>
        </a:accent1>
        <a:accent2>
          <a:srgbClr val="001600"/>
        </a:accent2>
        <a:accent3>
          <a:srgbClr val="AAADAA"/>
        </a:accent3>
        <a:accent4>
          <a:srgbClr val="DADADA"/>
        </a:accent4>
        <a:accent5>
          <a:srgbClr val="E2E2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ass Layers">
  <a:themeElements>
    <a:clrScheme name="">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Glass Layers 9">
        <a:dk1>
          <a:srgbClr val="000000"/>
        </a:dk1>
        <a:lt1>
          <a:srgbClr val="FFFFFF"/>
        </a:lt1>
        <a:dk2>
          <a:srgbClr val="003300"/>
        </a:dk2>
        <a:lt2>
          <a:srgbClr val="FFCC66"/>
        </a:lt2>
        <a:accent1>
          <a:srgbClr val="CCCC00"/>
        </a:accent1>
        <a:accent2>
          <a:srgbClr val="001600"/>
        </a:accent2>
        <a:accent3>
          <a:srgbClr val="AAADAA"/>
        </a:accent3>
        <a:accent4>
          <a:srgbClr val="DADADA"/>
        </a:accent4>
        <a:accent5>
          <a:srgbClr val="E2E2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FLAG</Template>
  <TotalTime>1420</TotalTime>
  <Words>2340</Words>
  <Application>Microsoft Office PowerPoint</Application>
  <PresentationFormat>On-screen Show (4:3)</PresentationFormat>
  <Paragraphs>372</Paragraphs>
  <Slides>57</Slides>
  <Notes>1</Notes>
  <HiddenSlides>0</HiddenSlides>
  <MMClips>2</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57</vt:i4>
      </vt:variant>
    </vt:vector>
  </HeadingPairs>
  <TitlesOfParts>
    <vt:vector size="72" baseType="lpstr">
      <vt:lpstr>Arial</vt:lpstr>
      <vt:lpstr>Arial Black</vt:lpstr>
      <vt:lpstr>Bradley Hand ITC</vt:lpstr>
      <vt:lpstr>Colonna MT</vt:lpstr>
      <vt:lpstr>Lucida Sans Unicode</vt:lpstr>
      <vt:lpstr>Tahoma</vt:lpstr>
      <vt:lpstr>Times New Roman</vt:lpstr>
      <vt:lpstr>Verdana</vt:lpstr>
      <vt:lpstr>Wingdings</vt:lpstr>
      <vt:lpstr>Wingdings 2</vt:lpstr>
      <vt:lpstr>Wingdings 3</vt:lpstr>
      <vt:lpstr>FOREST</vt:lpstr>
      <vt:lpstr>Glass Layers</vt:lpstr>
      <vt:lpstr>Concourse</vt:lpstr>
      <vt:lpstr>Document</vt:lpstr>
      <vt:lpstr>PowerPoint Presentation</vt:lpstr>
      <vt:lpstr>PowerPoint Presentation</vt:lpstr>
      <vt:lpstr>PowerPoint Presentation</vt:lpstr>
      <vt:lpstr>PowerPoint Presentation</vt:lpstr>
      <vt:lpstr>PowerPoint Presentation</vt:lpstr>
      <vt:lpstr>PELVIC EXAMINATION</vt:lpstr>
      <vt:lpstr>PowerPoint Presentation</vt:lpstr>
      <vt:lpstr>Pelvic examination</vt:lpstr>
      <vt:lpstr>Examination of external genitalia </vt:lpstr>
      <vt:lpstr>PowerPoint Presentation</vt:lpstr>
      <vt:lpstr>PowerPoint Presentation</vt:lpstr>
      <vt:lpstr>Inspect the vulva. </vt:lpstr>
      <vt:lpstr>PowerPoint Presentation</vt:lpstr>
      <vt:lpstr>PowerPoint Presentation</vt:lpstr>
      <vt:lpstr>PowerPoint Presentation</vt:lpstr>
      <vt:lpstr>PowerPoint Presentation</vt:lpstr>
      <vt:lpstr>PowerPoint Presentation</vt:lpstr>
      <vt:lpstr>PowerPoint Presentation</vt:lpstr>
      <vt:lpstr>Speculum Examination</vt:lpstr>
      <vt:lpstr>Speculum techniques </vt:lpstr>
      <vt:lpstr>PowerPoint Presentation</vt:lpstr>
      <vt:lpstr>Inspect the cervix </vt:lpstr>
      <vt:lpstr>PowerPoint Presentation</vt:lpstr>
      <vt:lpstr>Perform PAP smear: </vt:lpstr>
      <vt:lpstr>PowerPoint Presentation</vt:lpstr>
      <vt:lpstr>Cultures and Wet Mounts</vt:lpstr>
      <vt:lpstr> Inspect vaginal mucosa </vt:lpstr>
      <vt:lpstr>Vaginal mucosa</vt:lpstr>
      <vt:lpstr>Common abnormal findings include </vt:lpstr>
      <vt:lpstr>Bimanual exam of vagina, cervix, uterus and adnexia </vt:lpstr>
      <vt:lpstr>PowerPoint Presentation</vt:lpstr>
      <vt:lpstr>PowerPoint Presentation</vt:lpstr>
      <vt:lpstr>Bimanual exam</vt:lpstr>
      <vt:lpstr>:    Palpate the following structures</vt:lpstr>
      <vt:lpstr>PowerPoint Presentation</vt:lpstr>
      <vt:lpstr>Common findings include:  </vt:lpstr>
      <vt:lpstr>Palpate vagina and cervix </vt:lpstr>
      <vt:lpstr>Cervix</vt:lpstr>
      <vt:lpstr>Examine the Cervix </vt:lpstr>
      <vt:lpstr>The Uterus</vt:lpstr>
      <vt:lpstr>Palpate uterus via bimanual exam </vt:lpstr>
      <vt:lpstr>b) Document the following normal findings:  </vt:lpstr>
      <vt:lpstr>PowerPoint Presentation</vt:lpstr>
      <vt:lpstr>PowerPoint Presentation</vt:lpstr>
      <vt:lpstr>Common abnormal findings include              (Bimanual examination)</vt:lpstr>
      <vt:lpstr>4. Recto vaginal Exam</vt:lpstr>
      <vt:lpstr>PowerPoint Presentation</vt:lpstr>
      <vt:lpstr>PowerPoint Presentation</vt:lpstr>
      <vt:lpstr>Finishing 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Pelvic exams</dc:title>
  <dc:creator>welcome</dc:creator>
  <cp:lastModifiedBy>Lib Lab One</cp:lastModifiedBy>
  <cp:revision>72</cp:revision>
  <dcterms:created xsi:type="dcterms:W3CDTF">2006-01-13T13:16:27Z</dcterms:created>
  <dcterms:modified xsi:type="dcterms:W3CDTF">2020-01-01T03:57:12Z</dcterms:modified>
</cp:coreProperties>
</file>